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906000" cy="6858000" type="A4"/>
  <p:notesSz cx="6807200" cy="9939338"/>
  <p:embeddedFontLst>
    <p:embeddedFont>
      <p:font typeface="TH SarabunIT๙" panose="020B0500040200020003" pitchFamily="34" charset="-34"/>
      <p:regular r:id="rId10"/>
      <p:bold r:id="rId11"/>
      <p:italic r:id="rId12"/>
      <p:boldItalic r:id="rId13"/>
    </p:embeddedFont>
    <p:embeddedFont>
      <p:font typeface="TH SarabunPSK" panose="020B0500040200020003" pitchFamily="34" charset="-34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839876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1pPr>
    <a:lvl2pPr marL="419938" algn="l" defTabSz="839876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2pPr>
    <a:lvl3pPr marL="839876" algn="l" defTabSz="839876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3pPr>
    <a:lvl4pPr marL="1259815" algn="l" defTabSz="839876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4pPr>
    <a:lvl5pPr marL="1679753" algn="l" defTabSz="839876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5pPr>
    <a:lvl6pPr marL="2099691" algn="l" defTabSz="839876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6pPr>
    <a:lvl7pPr marL="2519629" algn="l" defTabSz="839876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7pPr>
    <a:lvl8pPr marL="2939567" algn="l" defTabSz="839876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8pPr>
    <a:lvl9pPr marL="3359506" algn="l" defTabSz="839876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(ส่วนที่ไม่มีชื่อ)" id="{F3260CB7-1DEF-40EE-8A3D-03ADD8D9FC45}">
          <p14:sldIdLst>
            <p14:sldId id="256"/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960" userDrawn="1">
          <p15:clr>
            <a:srgbClr val="A4A3A4"/>
          </p15:clr>
        </p15:guide>
        <p15:guide id="2" pos="26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3575" autoAdjust="0"/>
  </p:normalViewPr>
  <p:slideViewPr>
    <p:cSldViewPr>
      <p:cViewPr varScale="1">
        <p:scale>
          <a:sx n="63" d="100"/>
          <a:sy n="63" d="100"/>
        </p:scale>
        <p:origin x="1228" y="52"/>
      </p:cViewPr>
      <p:guideLst>
        <p:guide orient="horz" pos="1960"/>
        <p:guide pos="26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5301" y="1933496"/>
            <a:ext cx="7200086" cy="1334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603" y="3526971"/>
            <a:ext cx="5929482" cy="159059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14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9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44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598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74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89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046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196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126" y="3999540"/>
            <a:ext cx="7200086" cy="1236169"/>
          </a:xfrm>
        </p:spPr>
        <p:txBody>
          <a:bodyPr anchor="t"/>
          <a:lstStyle>
            <a:lvl1pPr algn="l">
              <a:defRPr sz="363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9126" y="2638026"/>
            <a:ext cx="7200086" cy="1361514"/>
          </a:xfrm>
        </p:spPr>
        <p:txBody>
          <a:bodyPr anchor="b"/>
          <a:lstStyle>
            <a:lvl1pPr marL="0" indent="0">
              <a:buNone/>
              <a:defRPr sz="1815">
                <a:solidFill>
                  <a:schemeClr val="tx1">
                    <a:tint val="75000"/>
                  </a:schemeClr>
                </a:solidFill>
              </a:defRPr>
            </a:lvl1pPr>
            <a:lvl2pPr marL="414955" indent="0">
              <a:buNone/>
              <a:defRPr sz="1634">
                <a:solidFill>
                  <a:schemeClr val="tx1">
                    <a:tint val="75000"/>
                  </a:schemeClr>
                </a:solidFill>
              </a:defRPr>
            </a:lvl2pPr>
            <a:lvl3pPr marL="829909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3pPr>
            <a:lvl4pPr marL="1244864" indent="0">
              <a:buNone/>
              <a:defRPr sz="1271">
                <a:solidFill>
                  <a:schemeClr val="tx1">
                    <a:tint val="75000"/>
                  </a:schemeClr>
                </a:solidFill>
              </a:defRPr>
            </a:lvl4pPr>
            <a:lvl5pPr marL="1659819" indent="0">
              <a:buNone/>
              <a:defRPr sz="1271">
                <a:solidFill>
                  <a:schemeClr val="tx1">
                    <a:tint val="75000"/>
                  </a:schemeClr>
                </a:solidFill>
              </a:defRPr>
            </a:lvl5pPr>
            <a:lvl6pPr marL="2074774" indent="0">
              <a:buNone/>
              <a:defRPr sz="1271">
                <a:solidFill>
                  <a:schemeClr val="tx1">
                    <a:tint val="75000"/>
                  </a:schemeClr>
                </a:solidFill>
              </a:defRPr>
            </a:lvl6pPr>
            <a:lvl7pPr marL="2489728" indent="0">
              <a:buNone/>
              <a:defRPr sz="1271">
                <a:solidFill>
                  <a:schemeClr val="tx1">
                    <a:tint val="75000"/>
                  </a:schemeClr>
                </a:solidFill>
              </a:defRPr>
            </a:lvl7pPr>
            <a:lvl8pPr marL="2904683" indent="0">
              <a:buNone/>
              <a:defRPr sz="1271">
                <a:solidFill>
                  <a:schemeClr val="tx1">
                    <a:tint val="75000"/>
                  </a:schemeClr>
                </a:solidFill>
              </a:defRPr>
            </a:lvl8pPr>
            <a:lvl9pPr marL="3319638" indent="0">
              <a:buNone/>
              <a:defRPr sz="12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3534" y="1452283"/>
            <a:ext cx="3741221" cy="4107597"/>
          </a:xfrm>
        </p:spPr>
        <p:txBody>
          <a:bodyPr/>
          <a:lstStyle>
            <a:lvl1pPr>
              <a:defRPr sz="2541"/>
            </a:lvl1pPr>
            <a:lvl2pPr>
              <a:defRPr sz="2178"/>
            </a:lvl2pPr>
            <a:lvl3pPr>
              <a:defRPr sz="1815"/>
            </a:lvl3pPr>
            <a:lvl4pPr>
              <a:defRPr sz="1634"/>
            </a:lvl4pPr>
            <a:lvl5pPr>
              <a:defRPr sz="1634"/>
            </a:lvl5pPr>
            <a:lvl6pPr>
              <a:defRPr sz="1634"/>
            </a:lvl6pPr>
            <a:lvl7pPr>
              <a:defRPr sz="1634"/>
            </a:lvl7pPr>
            <a:lvl8pPr>
              <a:defRPr sz="1634"/>
            </a:lvl8pPr>
            <a:lvl9pPr>
              <a:defRPr sz="163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05933" y="1452283"/>
            <a:ext cx="3741221" cy="4107597"/>
          </a:xfrm>
        </p:spPr>
        <p:txBody>
          <a:bodyPr/>
          <a:lstStyle>
            <a:lvl1pPr>
              <a:defRPr sz="2541"/>
            </a:lvl1pPr>
            <a:lvl2pPr>
              <a:defRPr sz="2178"/>
            </a:lvl2pPr>
            <a:lvl3pPr>
              <a:defRPr sz="1815"/>
            </a:lvl3pPr>
            <a:lvl4pPr>
              <a:defRPr sz="1634"/>
            </a:lvl4pPr>
            <a:lvl5pPr>
              <a:defRPr sz="1634"/>
            </a:lvl5pPr>
            <a:lvl6pPr>
              <a:defRPr sz="1634"/>
            </a:lvl6pPr>
            <a:lvl7pPr>
              <a:defRPr sz="1634"/>
            </a:lvl7pPr>
            <a:lvl8pPr>
              <a:defRPr sz="1634"/>
            </a:lvl8pPr>
            <a:lvl9pPr>
              <a:defRPr sz="163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3534" y="1393212"/>
            <a:ext cx="3742692" cy="580624"/>
          </a:xfrm>
        </p:spPr>
        <p:txBody>
          <a:bodyPr anchor="b"/>
          <a:lstStyle>
            <a:lvl1pPr marL="0" indent="0">
              <a:buNone/>
              <a:defRPr sz="2178" b="1"/>
            </a:lvl1pPr>
            <a:lvl2pPr marL="414955" indent="0">
              <a:buNone/>
              <a:defRPr sz="1815" b="1"/>
            </a:lvl2pPr>
            <a:lvl3pPr marL="829909" indent="0">
              <a:buNone/>
              <a:defRPr sz="1634" b="1"/>
            </a:lvl3pPr>
            <a:lvl4pPr marL="1244864" indent="0">
              <a:buNone/>
              <a:defRPr sz="1452" b="1"/>
            </a:lvl4pPr>
            <a:lvl5pPr marL="1659819" indent="0">
              <a:buNone/>
              <a:defRPr sz="1452" b="1"/>
            </a:lvl5pPr>
            <a:lvl6pPr marL="2074774" indent="0">
              <a:buNone/>
              <a:defRPr sz="1452" b="1"/>
            </a:lvl6pPr>
            <a:lvl7pPr marL="2489728" indent="0">
              <a:buNone/>
              <a:defRPr sz="1452" b="1"/>
            </a:lvl7pPr>
            <a:lvl8pPr marL="2904683" indent="0">
              <a:buNone/>
              <a:defRPr sz="1452" b="1"/>
            </a:lvl8pPr>
            <a:lvl9pPr marL="3319638" indent="0">
              <a:buNone/>
              <a:defRPr sz="145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3534" y="1973836"/>
            <a:ext cx="3742692" cy="3586043"/>
          </a:xfrm>
        </p:spPr>
        <p:txBody>
          <a:bodyPr/>
          <a:lstStyle>
            <a:lvl1pPr>
              <a:defRPr sz="2178"/>
            </a:lvl1pPr>
            <a:lvl2pPr>
              <a:defRPr sz="1815"/>
            </a:lvl2pPr>
            <a:lvl3pPr>
              <a:defRPr sz="1634"/>
            </a:lvl3pPr>
            <a:lvl4pPr>
              <a:defRPr sz="1452"/>
            </a:lvl4pPr>
            <a:lvl5pPr>
              <a:defRPr sz="1452"/>
            </a:lvl5pPr>
            <a:lvl6pPr>
              <a:defRPr sz="1452"/>
            </a:lvl6pPr>
            <a:lvl7pPr>
              <a:defRPr sz="1452"/>
            </a:lvl7pPr>
            <a:lvl8pPr>
              <a:defRPr sz="1452"/>
            </a:lvl8pPr>
            <a:lvl9pPr>
              <a:defRPr sz="145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02993" y="1393212"/>
            <a:ext cx="3744162" cy="580624"/>
          </a:xfrm>
        </p:spPr>
        <p:txBody>
          <a:bodyPr anchor="b"/>
          <a:lstStyle>
            <a:lvl1pPr marL="0" indent="0">
              <a:buNone/>
              <a:defRPr sz="2178" b="1"/>
            </a:lvl1pPr>
            <a:lvl2pPr marL="414955" indent="0">
              <a:buNone/>
              <a:defRPr sz="1815" b="1"/>
            </a:lvl2pPr>
            <a:lvl3pPr marL="829909" indent="0">
              <a:buNone/>
              <a:defRPr sz="1634" b="1"/>
            </a:lvl3pPr>
            <a:lvl4pPr marL="1244864" indent="0">
              <a:buNone/>
              <a:defRPr sz="1452" b="1"/>
            </a:lvl4pPr>
            <a:lvl5pPr marL="1659819" indent="0">
              <a:buNone/>
              <a:defRPr sz="1452" b="1"/>
            </a:lvl5pPr>
            <a:lvl6pPr marL="2074774" indent="0">
              <a:buNone/>
              <a:defRPr sz="1452" b="1"/>
            </a:lvl6pPr>
            <a:lvl7pPr marL="2489728" indent="0">
              <a:buNone/>
              <a:defRPr sz="1452" b="1"/>
            </a:lvl7pPr>
            <a:lvl8pPr marL="2904683" indent="0">
              <a:buNone/>
              <a:defRPr sz="1452" b="1"/>
            </a:lvl8pPr>
            <a:lvl9pPr marL="3319638" indent="0">
              <a:buNone/>
              <a:defRPr sz="145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02993" y="1973836"/>
            <a:ext cx="3744162" cy="3586043"/>
          </a:xfrm>
        </p:spPr>
        <p:txBody>
          <a:bodyPr/>
          <a:lstStyle>
            <a:lvl1pPr>
              <a:defRPr sz="2178"/>
            </a:lvl1pPr>
            <a:lvl2pPr>
              <a:defRPr sz="1815"/>
            </a:lvl2pPr>
            <a:lvl3pPr>
              <a:defRPr sz="1634"/>
            </a:lvl3pPr>
            <a:lvl4pPr>
              <a:defRPr sz="1452"/>
            </a:lvl4pPr>
            <a:lvl5pPr>
              <a:defRPr sz="1452"/>
            </a:lvl5pPr>
            <a:lvl6pPr>
              <a:defRPr sz="1452"/>
            </a:lvl6pPr>
            <a:lvl7pPr>
              <a:defRPr sz="1452"/>
            </a:lvl7pPr>
            <a:lvl8pPr>
              <a:defRPr sz="1452"/>
            </a:lvl8pPr>
            <a:lvl9pPr>
              <a:defRPr sz="145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535" y="247810"/>
            <a:ext cx="2786798" cy="1054634"/>
          </a:xfrm>
        </p:spPr>
        <p:txBody>
          <a:bodyPr anchor="b"/>
          <a:lstStyle>
            <a:lvl1pPr algn="l">
              <a:defRPr sz="181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1804" y="247811"/>
            <a:ext cx="4735350" cy="5312069"/>
          </a:xfrm>
        </p:spPr>
        <p:txBody>
          <a:bodyPr/>
          <a:lstStyle>
            <a:lvl1pPr>
              <a:defRPr sz="2904"/>
            </a:lvl1pPr>
            <a:lvl2pPr>
              <a:defRPr sz="2541"/>
            </a:lvl2pPr>
            <a:lvl3pPr>
              <a:defRPr sz="2178"/>
            </a:lvl3pPr>
            <a:lvl4pPr>
              <a:defRPr sz="1815"/>
            </a:lvl4pPr>
            <a:lvl5pPr>
              <a:defRPr sz="1815"/>
            </a:lvl5pPr>
            <a:lvl6pPr>
              <a:defRPr sz="1815"/>
            </a:lvl6pPr>
            <a:lvl7pPr>
              <a:defRPr sz="1815"/>
            </a:lvl7pPr>
            <a:lvl8pPr>
              <a:defRPr sz="1815"/>
            </a:lvl8pPr>
            <a:lvl9pPr>
              <a:defRPr sz="181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3535" y="1302444"/>
            <a:ext cx="2786798" cy="4257435"/>
          </a:xfrm>
        </p:spPr>
        <p:txBody>
          <a:bodyPr/>
          <a:lstStyle>
            <a:lvl1pPr marL="0" indent="0">
              <a:buNone/>
              <a:defRPr sz="1271"/>
            </a:lvl1pPr>
            <a:lvl2pPr marL="414955" indent="0">
              <a:buNone/>
              <a:defRPr sz="1089"/>
            </a:lvl2pPr>
            <a:lvl3pPr marL="829909" indent="0">
              <a:buNone/>
              <a:defRPr sz="908"/>
            </a:lvl3pPr>
            <a:lvl4pPr marL="1244864" indent="0">
              <a:buNone/>
              <a:defRPr sz="817"/>
            </a:lvl4pPr>
            <a:lvl5pPr marL="1659819" indent="0">
              <a:buNone/>
              <a:defRPr sz="817"/>
            </a:lvl5pPr>
            <a:lvl6pPr marL="2074774" indent="0">
              <a:buNone/>
              <a:defRPr sz="817"/>
            </a:lvl6pPr>
            <a:lvl7pPr marL="2489728" indent="0">
              <a:buNone/>
              <a:defRPr sz="817"/>
            </a:lvl7pPr>
            <a:lvl8pPr marL="2904683" indent="0">
              <a:buNone/>
              <a:defRPr sz="817"/>
            </a:lvl8pPr>
            <a:lvl9pPr marL="3319638" indent="0">
              <a:buNone/>
              <a:defRPr sz="81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0314" y="4356847"/>
            <a:ext cx="5082413" cy="514350"/>
          </a:xfrm>
        </p:spPr>
        <p:txBody>
          <a:bodyPr anchor="b"/>
          <a:lstStyle>
            <a:lvl1pPr algn="l">
              <a:defRPr sz="181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60314" y="556132"/>
            <a:ext cx="5082413" cy="3734440"/>
          </a:xfrm>
        </p:spPr>
        <p:txBody>
          <a:bodyPr/>
          <a:lstStyle>
            <a:lvl1pPr marL="0" indent="0">
              <a:buNone/>
              <a:defRPr sz="2904"/>
            </a:lvl1pPr>
            <a:lvl2pPr marL="414955" indent="0">
              <a:buNone/>
              <a:defRPr sz="2541"/>
            </a:lvl2pPr>
            <a:lvl3pPr marL="829909" indent="0">
              <a:buNone/>
              <a:defRPr sz="2178"/>
            </a:lvl3pPr>
            <a:lvl4pPr marL="1244864" indent="0">
              <a:buNone/>
              <a:defRPr sz="1815"/>
            </a:lvl4pPr>
            <a:lvl5pPr marL="1659819" indent="0">
              <a:buNone/>
              <a:defRPr sz="1815"/>
            </a:lvl5pPr>
            <a:lvl6pPr marL="2074774" indent="0">
              <a:buNone/>
              <a:defRPr sz="1815"/>
            </a:lvl6pPr>
            <a:lvl7pPr marL="2489728" indent="0">
              <a:buNone/>
              <a:defRPr sz="1815"/>
            </a:lvl7pPr>
            <a:lvl8pPr marL="2904683" indent="0">
              <a:buNone/>
              <a:defRPr sz="1815"/>
            </a:lvl8pPr>
            <a:lvl9pPr marL="3319638" indent="0">
              <a:buNone/>
              <a:defRPr sz="181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0314" y="4871198"/>
            <a:ext cx="5082413" cy="730463"/>
          </a:xfrm>
        </p:spPr>
        <p:txBody>
          <a:bodyPr/>
          <a:lstStyle>
            <a:lvl1pPr marL="0" indent="0">
              <a:buNone/>
              <a:defRPr sz="1271"/>
            </a:lvl1pPr>
            <a:lvl2pPr marL="414955" indent="0">
              <a:buNone/>
              <a:defRPr sz="1089"/>
            </a:lvl2pPr>
            <a:lvl3pPr marL="829909" indent="0">
              <a:buNone/>
              <a:defRPr sz="908"/>
            </a:lvl3pPr>
            <a:lvl4pPr marL="1244864" indent="0">
              <a:buNone/>
              <a:defRPr sz="817"/>
            </a:lvl4pPr>
            <a:lvl5pPr marL="1659819" indent="0">
              <a:buNone/>
              <a:defRPr sz="817"/>
            </a:lvl5pPr>
            <a:lvl6pPr marL="2074774" indent="0">
              <a:buNone/>
              <a:defRPr sz="817"/>
            </a:lvl6pPr>
            <a:lvl7pPr marL="2489728" indent="0">
              <a:buNone/>
              <a:defRPr sz="817"/>
            </a:lvl7pPr>
            <a:lvl8pPr marL="2904683" indent="0">
              <a:buNone/>
              <a:defRPr sz="817"/>
            </a:lvl8pPr>
            <a:lvl9pPr marL="3319638" indent="0">
              <a:buNone/>
              <a:defRPr sz="81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41249" y="249252"/>
            <a:ext cx="1905905" cy="53106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3534" y="249252"/>
            <a:ext cx="5576537" cy="53106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3534" y="249251"/>
            <a:ext cx="7623620" cy="1037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3534" y="1452283"/>
            <a:ext cx="7623620" cy="41075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3534" y="5768789"/>
            <a:ext cx="1976494" cy="3313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4152" y="5768789"/>
            <a:ext cx="2682385" cy="3313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70660" y="5768789"/>
            <a:ext cx="1976494" cy="3313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29909" rtl="0" eaLnBrk="1" latinLnBrk="0" hangingPunct="1">
        <a:spcBef>
          <a:spcPct val="0"/>
        </a:spcBef>
        <a:buNone/>
        <a:defRPr sz="39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1216" indent="-311216" algn="l" defTabSz="829909" rtl="0" eaLnBrk="1" latinLnBrk="0" hangingPunct="1">
        <a:spcBef>
          <a:spcPct val="20000"/>
        </a:spcBef>
        <a:buFont typeface="Arial" pitchFamily="34" charset="0"/>
        <a:buChar char="•"/>
        <a:defRPr sz="2904" kern="1200">
          <a:solidFill>
            <a:schemeClr val="tx1"/>
          </a:solidFill>
          <a:latin typeface="+mn-lt"/>
          <a:ea typeface="+mn-ea"/>
          <a:cs typeface="+mn-cs"/>
        </a:defRPr>
      </a:lvl1pPr>
      <a:lvl2pPr marL="674301" indent="-259347" algn="l" defTabSz="829909" rtl="0" eaLnBrk="1" latinLnBrk="0" hangingPunct="1">
        <a:spcBef>
          <a:spcPct val="20000"/>
        </a:spcBef>
        <a:buFont typeface="Arial" pitchFamily="34" charset="0"/>
        <a:buChar char="–"/>
        <a:defRPr sz="2541" kern="1200">
          <a:solidFill>
            <a:schemeClr val="tx1"/>
          </a:solidFill>
          <a:latin typeface="+mn-lt"/>
          <a:ea typeface="+mn-ea"/>
          <a:cs typeface="+mn-cs"/>
        </a:defRPr>
      </a:lvl2pPr>
      <a:lvl3pPr marL="1037387" indent="-207477" algn="l" defTabSz="829909" rtl="0" eaLnBrk="1" latinLnBrk="0" hangingPunct="1">
        <a:spcBef>
          <a:spcPct val="20000"/>
        </a:spcBef>
        <a:buFont typeface="Arial" pitchFamily="34" charset="0"/>
        <a:buChar char="•"/>
        <a:defRPr sz="2178" kern="1200">
          <a:solidFill>
            <a:schemeClr val="tx1"/>
          </a:solidFill>
          <a:latin typeface="+mn-lt"/>
          <a:ea typeface="+mn-ea"/>
          <a:cs typeface="+mn-cs"/>
        </a:defRPr>
      </a:lvl3pPr>
      <a:lvl4pPr marL="1452342" indent="-207477" algn="l" defTabSz="829909" rtl="0" eaLnBrk="1" latinLnBrk="0" hangingPunct="1">
        <a:spcBef>
          <a:spcPct val="20000"/>
        </a:spcBef>
        <a:buFont typeface="Arial" pitchFamily="34" charset="0"/>
        <a:buChar char="–"/>
        <a:defRPr sz="1815" kern="1200">
          <a:solidFill>
            <a:schemeClr val="tx1"/>
          </a:solidFill>
          <a:latin typeface="+mn-lt"/>
          <a:ea typeface="+mn-ea"/>
          <a:cs typeface="+mn-cs"/>
        </a:defRPr>
      </a:lvl4pPr>
      <a:lvl5pPr marL="1867296" indent="-207477" algn="l" defTabSz="829909" rtl="0" eaLnBrk="1" latinLnBrk="0" hangingPunct="1">
        <a:spcBef>
          <a:spcPct val="20000"/>
        </a:spcBef>
        <a:buFont typeface="Arial" pitchFamily="34" charset="0"/>
        <a:buChar char="»"/>
        <a:defRPr sz="1815" kern="1200">
          <a:solidFill>
            <a:schemeClr val="tx1"/>
          </a:solidFill>
          <a:latin typeface="+mn-lt"/>
          <a:ea typeface="+mn-ea"/>
          <a:cs typeface="+mn-cs"/>
        </a:defRPr>
      </a:lvl5pPr>
      <a:lvl6pPr marL="2282251" indent="-207477" algn="l" defTabSz="829909" rtl="0" eaLnBrk="1" latinLnBrk="0" hangingPunct="1">
        <a:spcBef>
          <a:spcPct val="20000"/>
        </a:spcBef>
        <a:buFont typeface="Arial" pitchFamily="34" charset="0"/>
        <a:buChar char="•"/>
        <a:defRPr sz="1815" kern="1200">
          <a:solidFill>
            <a:schemeClr val="tx1"/>
          </a:solidFill>
          <a:latin typeface="+mn-lt"/>
          <a:ea typeface="+mn-ea"/>
          <a:cs typeface="+mn-cs"/>
        </a:defRPr>
      </a:lvl6pPr>
      <a:lvl7pPr marL="2697206" indent="-207477" algn="l" defTabSz="829909" rtl="0" eaLnBrk="1" latinLnBrk="0" hangingPunct="1">
        <a:spcBef>
          <a:spcPct val="20000"/>
        </a:spcBef>
        <a:buFont typeface="Arial" pitchFamily="34" charset="0"/>
        <a:buChar char="•"/>
        <a:defRPr sz="1815" kern="1200">
          <a:solidFill>
            <a:schemeClr val="tx1"/>
          </a:solidFill>
          <a:latin typeface="+mn-lt"/>
          <a:ea typeface="+mn-ea"/>
          <a:cs typeface="+mn-cs"/>
        </a:defRPr>
      </a:lvl7pPr>
      <a:lvl8pPr marL="3112160" indent="-207477" algn="l" defTabSz="829909" rtl="0" eaLnBrk="1" latinLnBrk="0" hangingPunct="1">
        <a:spcBef>
          <a:spcPct val="20000"/>
        </a:spcBef>
        <a:buFont typeface="Arial" pitchFamily="34" charset="0"/>
        <a:buChar char="•"/>
        <a:defRPr sz="1815" kern="1200">
          <a:solidFill>
            <a:schemeClr val="tx1"/>
          </a:solidFill>
          <a:latin typeface="+mn-lt"/>
          <a:ea typeface="+mn-ea"/>
          <a:cs typeface="+mn-cs"/>
        </a:defRPr>
      </a:lvl8pPr>
      <a:lvl9pPr marL="3527115" indent="-207477" algn="l" defTabSz="829909" rtl="0" eaLnBrk="1" latinLnBrk="0" hangingPunct="1">
        <a:spcBef>
          <a:spcPct val="20000"/>
        </a:spcBef>
        <a:buFont typeface="Arial" pitchFamily="34" charset="0"/>
        <a:buChar char="•"/>
        <a:defRPr sz="18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9909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1pPr>
      <a:lvl2pPr marL="414955" algn="l" defTabSz="829909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2pPr>
      <a:lvl3pPr marL="829909" algn="l" defTabSz="829909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3pPr>
      <a:lvl4pPr marL="1244864" algn="l" defTabSz="829909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4pPr>
      <a:lvl5pPr marL="1659819" algn="l" defTabSz="829909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5pPr>
      <a:lvl6pPr marL="2074774" algn="l" defTabSz="829909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6pPr>
      <a:lvl7pPr marL="2489728" algn="l" defTabSz="829909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7pPr>
      <a:lvl8pPr marL="2904683" algn="l" defTabSz="829909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8pPr>
      <a:lvl9pPr marL="3319638" algn="l" defTabSz="829909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28000"/>
          </a:blip>
          <a:srcRect l="2462" t="1321" r="27956" b="11328"/>
          <a:stretch>
            <a:fillRect/>
          </a:stretch>
        </p:blipFill>
        <p:spPr>
          <a:xfrm>
            <a:off x="100533" y="0"/>
            <a:ext cx="9704934" cy="685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79472" y="449292"/>
            <a:ext cx="8962354" cy="6094992"/>
            <a:chOff x="0" y="0"/>
            <a:chExt cx="3547640" cy="24126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47640" cy="2412630"/>
            </a:xfrm>
            <a:custGeom>
              <a:avLst/>
              <a:gdLst/>
              <a:ahLst/>
              <a:cxnLst/>
              <a:rect l="l" t="t" r="r" b="b"/>
              <a:pathLst>
                <a:path w="3547640" h="2412630">
                  <a:moveTo>
                    <a:pt x="0" y="0"/>
                  </a:moveTo>
                  <a:lnTo>
                    <a:pt x="3547640" y="0"/>
                  </a:lnTo>
                  <a:lnTo>
                    <a:pt x="3547640" y="2412630"/>
                  </a:lnTo>
                  <a:lnTo>
                    <a:pt x="0" y="241263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>
              <a:solidFill>
                <a:srgbClr val="0D6874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 flipV="1">
            <a:off x="-2142" y="-9398"/>
            <a:ext cx="2431613" cy="234650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673896" y="4692847"/>
            <a:ext cx="2239659" cy="216127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6477000" y="2376246"/>
            <a:ext cx="689495" cy="0"/>
          </a:xfrm>
          <a:prstGeom prst="line">
            <a:avLst/>
          </a:prstGeom>
          <a:ln w="28575" cap="flat">
            <a:solidFill>
              <a:srgbClr val="0D687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>
            <a:off x="2429471" y="2337109"/>
            <a:ext cx="689495" cy="0"/>
          </a:xfrm>
          <a:prstGeom prst="line">
            <a:avLst/>
          </a:prstGeom>
          <a:ln w="28575" cap="flat">
            <a:solidFill>
              <a:srgbClr val="0D687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 rot="-10800000">
            <a:off x="8325460" y="313715"/>
            <a:ext cx="1176116" cy="201461"/>
            <a:chOff x="0" y="0"/>
            <a:chExt cx="1105521" cy="18936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05521" cy="189368"/>
            </a:xfrm>
            <a:custGeom>
              <a:avLst/>
              <a:gdLst/>
              <a:ahLst/>
              <a:cxnLst/>
              <a:rect l="l" t="t" r="r" b="b"/>
              <a:pathLst>
                <a:path w="1105521" h="189368">
                  <a:moveTo>
                    <a:pt x="203200" y="0"/>
                  </a:moveTo>
                  <a:lnTo>
                    <a:pt x="1105521" y="0"/>
                  </a:lnTo>
                  <a:lnTo>
                    <a:pt x="902321" y="189368"/>
                  </a:lnTo>
                  <a:lnTo>
                    <a:pt x="0" y="18936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08149" y="6334861"/>
            <a:ext cx="1176116" cy="201461"/>
            <a:chOff x="0" y="0"/>
            <a:chExt cx="1105521" cy="18936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05521" cy="189368"/>
            </a:xfrm>
            <a:custGeom>
              <a:avLst/>
              <a:gdLst/>
              <a:ahLst/>
              <a:cxnLst/>
              <a:rect l="l" t="t" r="r" b="b"/>
              <a:pathLst>
                <a:path w="1105521" h="189368">
                  <a:moveTo>
                    <a:pt x="203200" y="0"/>
                  </a:moveTo>
                  <a:lnTo>
                    <a:pt x="1105521" y="0"/>
                  </a:lnTo>
                  <a:lnTo>
                    <a:pt x="902321" y="189368"/>
                  </a:lnTo>
                  <a:lnTo>
                    <a:pt x="0" y="18936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grpSp>
        <p:nvGrpSpPr>
          <p:cNvPr id="20" name="Group 20"/>
          <p:cNvGrpSpPr/>
          <p:nvPr/>
        </p:nvGrpSpPr>
        <p:grpSpPr>
          <a:xfrm rot="5400000">
            <a:off x="8807210" y="795465"/>
            <a:ext cx="1176116" cy="212618"/>
            <a:chOff x="0" y="0"/>
            <a:chExt cx="1257605" cy="22734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57605" cy="227349"/>
            </a:xfrm>
            <a:custGeom>
              <a:avLst/>
              <a:gdLst/>
              <a:ahLst/>
              <a:cxnLst/>
              <a:rect l="l" t="t" r="r" b="b"/>
              <a:pathLst>
                <a:path w="1257605" h="227349">
                  <a:moveTo>
                    <a:pt x="1054405" y="0"/>
                  </a:moveTo>
                  <a:lnTo>
                    <a:pt x="0" y="0"/>
                  </a:lnTo>
                  <a:lnTo>
                    <a:pt x="203200" y="227349"/>
                  </a:lnTo>
                  <a:lnTo>
                    <a:pt x="1257605" y="227349"/>
                  </a:lnTo>
                  <a:lnTo>
                    <a:pt x="1054405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grpSp>
        <p:nvGrpSpPr>
          <p:cNvPr id="23" name="Group 23"/>
          <p:cNvGrpSpPr/>
          <p:nvPr/>
        </p:nvGrpSpPr>
        <p:grpSpPr>
          <a:xfrm rot="-5400000">
            <a:off x="-73600" y="5841954"/>
            <a:ext cx="1176116" cy="212618"/>
            <a:chOff x="0" y="0"/>
            <a:chExt cx="1257605" cy="22734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257605" cy="227349"/>
            </a:xfrm>
            <a:custGeom>
              <a:avLst/>
              <a:gdLst/>
              <a:ahLst/>
              <a:cxnLst/>
              <a:rect l="l" t="t" r="r" b="b"/>
              <a:pathLst>
                <a:path w="1257605" h="227349">
                  <a:moveTo>
                    <a:pt x="1054405" y="0"/>
                  </a:moveTo>
                  <a:lnTo>
                    <a:pt x="0" y="0"/>
                  </a:lnTo>
                  <a:lnTo>
                    <a:pt x="203200" y="227349"/>
                  </a:lnTo>
                  <a:lnTo>
                    <a:pt x="1257605" y="227349"/>
                  </a:lnTo>
                  <a:lnTo>
                    <a:pt x="1054405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pic>
        <p:nvPicPr>
          <p:cNvPr id="27" name="Picture 2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055237" y="515176"/>
            <a:ext cx="648527" cy="789449"/>
          </a:xfrm>
          <a:prstGeom prst="rect">
            <a:avLst/>
          </a:prstGeom>
        </p:spPr>
      </p:pic>
      <p:sp>
        <p:nvSpPr>
          <p:cNvPr id="28" name="TextBox 28"/>
          <p:cNvSpPr txBox="1"/>
          <p:nvPr/>
        </p:nvSpPr>
        <p:spPr>
          <a:xfrm>
            <a:off x="1325177" y="1143000"/>
            <a:ext cx="6992361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24"/>
              </a:lnSpc>
              <a:spcBef>
                <a:spcPct val="0"/>
              </a:spcBef>
            </a:pPr>
            <a:r>
              <a:rPr lang="th-TH" sz="5400" b="1" u="sng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องค์การบริหารส่วนตำบลเขาชะเมา</a:t>
            </a:r>
            <a:endParaRPr lang="en-US" sz="5400" b="1" u="sng" dirty="0">
              <a:solidFill>
                <a:schemeClr val="accent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3071452" y="2190297"/>
            <a:ext cx="3499811" cy="371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00"/>
              </a:lnSpc>
              <a:spcBef>
                <a:spcPct val="0"/>
              </a:spcBef>
            </a:pPr>
            <a:r>
              <a:rPr lang="th-TH" sz="24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ขอมอบเกียรติบัตรฉบับนี้ไว้เพื่อแสดงว่า</a:t>
            </a:r>
            <a:endParaRPr lang="en-US" sz="2400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675384" y="3619979"/>
            <a:ext cx="8320525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th-TH" sz="24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เป็นอาสาสมัครท้องถิ่นรักษ์โลก ต้นแบบด้านการจัดการสิ่งปฏิกูลและมูลฝอย </a:t>
            </a:r>
          </a:p>
          <a:p>
            <a:pPr algn="ctr"/>
            <a:r>
              <a:rPr lang="th-TH" sz="24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และการปกป้องและรักษาทรัพยากรธรรมชาติและสิ่งแวดล้อม ประจำปี พ.ศ. 2568</a:t>
            </a:r>
          </a:p>
          <a:p>
            <a:pPr algn="ctr"/>
            <a:endParaRPr lang="th-TH" sz="2400" dirty="0">
              <a:solidFill>
                <a:srgbClr val="00206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ctr"/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ขอให้มีความสุขความเจริญ และร่วมกันปกป้องและรักษาทรัพยากรธรรมชาติและสิ่งแวดล้อมต่อไป</a:t>
            </a:r>
          </a:p>
          <a:p>
            <a:pPr algn="ctr"/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ให้ไว้ ณ วันที่  17  เดือน  กุมภาพันธ์   พ.ศ. 2568</a:t>
            </a:r>
            <a:endParaRPr lang="en-US" sz="2000" dirty="0">
              <a:solidFill>
                <a:srgbClr val="00206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38" name="TextBox 33">
            <a:extLst>
              <a:ext uri="{FF2B5EF4-FFF2-40B4-BE49-F238E27FC236}">
                <a16:creationId xmlns:a16="http://schemas.microsoft.com/office/drawing/2014/main" id="{265797D1-F9F4-08B0-1830-E855405FB9FB}"/>
              </a:ext>
            </a:extLst>
          </p:cNvPr>
          <p:cNvSpPr txBox="1"/>
          <p:nvPr/>
        </p:nvSpPr>
        <p:spPr>
          <a:xfrm>
            <a:off x="3845525" y="5912623"/>
            <a:ext cx="2906154" cy="5482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97"/>
              </a:lnSpc>
            </a:pPr>
            <a:r>
              <a:rPr lang="th-TH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(นายสมพร พันธ์เฉลิมชัย)</a:t>
            </a:r>
            <a:r>
              <a:rPr lang="en-US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algn="ctr">
              <a:lnSpc>
                <a:spcPts val="2097"/>
              </a:lnSpc>
            </a:pPr>
            <a:r>
              <a:rPr lang="th-TH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นายกองค์การบริหารส่วนตำบลเขาชะเมา</a:t>
            </a:r>
            <a:r>
              <a:rPr lang="en-US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en-US" sz="16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             </a:t>
            </a:r>
            <a:endParaRPr lang="th-TH" sz="1600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8" name="Picture 12">
            <a:extLst>
              <a:ext uri="{FF2B5EF4-FFF2-40B4-BE49-F238E27FC236}">
                <a16:creationId xmlns:a16="http://schemas.microsoft.com/office/drawing/2014/main" id="{FABD6B09-0C70-B725-7ABF-E50AFF5ACD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796481" y="4314549"/>
            <a:ext cx="2313038" cy="105051"/>
          </a:xfrm>
          <a:prstGeom prst="rect">
            <a:avLst/>
          </a:prstGeom>
        </p:spPr>
      </p:pic>
      <p:sp>
        <p:nvSpPr>
          <p:cNvPr id="13" name="วงรี 12">
            <a:extLst>
              <a:ext uri="{FF2B5EF4-FFF2-40B4-BE49-F238E27FC236}">
                <a16:creationId xmlns:a16="http://schemas.microsoft.com/office/drawing/2014/main" id="{87F7CD81-353D-CA8D-FFEE-1340D9EF1D33}"/>
              </a:ext>
            </a:extLst>
          </p:cNvPr>
          <p:cNvSpPr/>
          <p:nvPr/>
        </p:nvSpPr>
        <p:spPr>
          <a:xfrm>
            <a:off x="4023022" y="565031"/>
            <a:ext cx="783269" cy="73959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ตราอปท.</a:t>
            </a:r>
            <a:endParaRPr lang="en-US" sz="1400" b="1" dirty="0">
              <a:solidFill>
                <a:sysClr val="windowText" lastClr="0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" name="TextBox 28">
            <a:extLst>
              <a:ext uri="{FF2B5EF4-FFF2-40B4-BE49-F238E27FC236}">
                <a16:creationId xmlns:a16="http://schemas.microsoft.com/office/drawing/2014/main" id="{685C19AF-7A2D-64AE-4FDB-6158375C7580}"/>
              </a:ext>
            </a:extLst>
          </p:cNvPr>
          <p:cNvSpPr txBox="1"/>
          <p:nvPr/>
        </p:nvSpPr>
        <p:spPr>
          <a:xfrm>
            <a:off x="1818794" y="2277736"/>
            <a:ext cx="6071961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24"/>
              </a:lnSpc>
              <a:spcBef>
                <a:spcPct val="0"/>
              </a:spcBef>
            </a:pPr>
            <a:r>
              <a:rPr lang="th-TH" sz="4800" b="1" u="sng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นายศักดิ์ชาย  สิงห์โต </a:t>
            </a:r>
          </a:p>
          <a:p>
            <a:pPr algn="ctr">
              <a:lnSpc>
                <a:spcPts val="8424"/>
              </a:lnSpc>
              <a:spcBef>
                <a:spcPct val="0"/>
              </a:spcBef>
            </a:pPr>
            <a:r>
              <a:rPr lang="th-TH" sz="5400" b="1" u="sng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pic>
        <p:nvPicPr>
          <p:cNvPr id="1026" name="Picture 2" descr="oic">
            <a:extLst>
              <a:ext uri="{FF2B5EF4-FFF2-40B4-BE49-F238E27FC236}">
                <a16:creationId xmlns:a16="http://schemas.microsoft.com/office/drawing/2014/main" id="{8D162C37-C8A9-D296-10C6-3B1F785C8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920" y="524016"/>
            <a:ext cx="857855" cy="84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402E0539-6516-8810-32E9-22BBFFE8DDDC}"/>
              </a:ext>
            </a:extLst>
          </p:cNvPr>
          <p:cNvSpPr txBox="1"/>
          <p:nvPr/>
        </p:nvSpPr>
        <p:spPr>
          <a:xfrm>
            <a:off x="3608970" y="3126629"/>
            <a:ext cx="4335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u="sng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หมู่ที่ 1 บ้านคลองหิน</a:t>
            </a:r>
            <a:endParaRPr lang="th-TH" sz="2800" dirty="0"/>
          </a:p>
        </p:txBody>
      </p:sp>
      <p:pic>
        <p:nvPicPr>
          <p:cNvPr id="33" name="รูปภาพ 32">
            <a:extLst>
              <a:ext uri="{FF2B5EF4-FFF2-40B4-BE49-F238E27FC236}">
                <a16:creationId xmlns:a16="http://schemas.microsoft.com/office/drawing/2014/main" id="{FEF3B901-0DC5-E983-1DA2-5321A9D679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419" y="5308544"/>
            <a:ext cx="1396365" cy="5791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28000"/>
          </a:blip>
          <a:srcRect l="2462" t="1321" r="27956" b="11328"/>
          <a:stretch>
            <a:fillRect/>
          </a:stretch>
        </p:blipFill>
        <p:spPr>
          <a:xfrm>
            <a:off x="100533" y="0"/>
            <a:ext cx="9704934" cy="685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22593" y="381504"/>
            <a:ext cx="8962354" cy="6094992"/>
            <a:chOff x="0" y="0"/>
            <a:chExt cx="3547640" cy="24126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47640" cy="2412630"/>
            </a:xfrm>
            <a:custGeom>
              <a:avLst/>
              <a:gdLst/>
              <a:ahLst/>
              <a:cxnLst/>
              <a:rect l="l" t="t" r="r" b="b"/>
              <a:pathLst>
                <a:path w="3547640" h="2412630">
                  <a:moveTo>
                    <a:pt x="0" y="0"/>
                  </a:moveTo>
                  <a:lnTo>
                    <a:pt x="3547640" y="0"/>
                  </a:lnTo>
                  <a:lnTo>
                    <a:pt x="3547640" y="2412630"/>
                  </a:lnTo>
                  <a:lnTo>
                    <a:pt x="0" y="241263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>
              <a:solidFill>
                <a:srgbClr val="0D6874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 flipV="1">
            <a:off x="-2142" y="-9398"/>
            <a:ext cx="2431613" cy="234650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673896" y="4692847"/>
            <a:ext cx="2239659" cy="216127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6477000" y="2376246"/>
            <a:ext cx="689495" cy="0"/>
          </a:xfrm>
          <a:prstGeom prst="line">
            <a:avLst/>
          </a:prstGeom>
          <a:ln w="28575" cap="flat">
            <a:solidFill>
              <a:srgbClr val="0D687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>
            <a:off x="2434705" y="2376246"/>
            <a:ext cx="689495" cy="0"/>
          </a:xfrm>
          <a:prstGeom prst="line">
            <a:avLst/>
          </a:prstGeom>
          <a:ln w="28575" cap="flat">
            <a:solidFill>
              <a:srgbClr val="0D687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 rot="-10800000">
            <a:off x="8325460" y="313715"/>
            <a:ext cx="1176116" cy="201461"/>
            <a:chOff x="0" y="0"/>
            <a:chExt cx="1105521" cy="18936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05521" cy="189368"/>
            </a:xfrm>
            <a:custGeom>
              <a:avLst/>
              <a:gdLst/>
              <a:ahLst/>
              <a:cxnLst/>
              <a:rect l="l" t="t" r="r" b="b"/>
              <a:pathLst>
                <a:path w="1105521" h="189368">
                  <a:moveTo>
                    <a:pt x="203200" y="0"/>
                  </a:moveTo>
                  <a:lnTo>
                    <a:pt x="1105521" y="0"/>
                  </a:lnTo>
                  <a:lnTo>
                    <a:pt x="902321" y="189368"/>
                  </a:lnTo>
                  <a:lnTo>
                    <a:pt x="0" y="18936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08149" y="6334861"/>
            <a:ext cx="1176116" cy="201461"/>
            <a:chOff x="0" y="0"/>
            <a:chExt cx="1105521" cy="18936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05521" cy="189368"/>
            </a:xfrm>
            <a:custGeom>
              <a:avLst/>
              <a:gdLst/>
              <a:ahLst/>
              <a:cxnLst/>
              <a:rect l="l" t="t" r="r" b="b"/>
              <a:pathLst>
                <a:path w="1105521" h="189368">
                  <a:moveTo>
                    <a:pt x="203200" y="0"/>
                  </a:moveTo>
                  <a:lnTo>
                    <a:pt x="1105521" y="0"/>
                  </a:lnTo>
                  <a:lnTo>
                    <a:pt x="902321" y="189368"/>
                  </a:lnTo>
                  <a:lnTo>
                    <a:pt x="0" y="18936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grpSp>
        <p:nvGrpSpPr>
          <p:cNvPr id="20" name="Group 20"/>
          <p:cNvGrpSpPr/>
          <p:nvPr/>
        </p:nvGrpSpPr>
        <p:grpSpPr>
          <a:xfrm rot="5400000">
            <a:off x="8807210" y="795465"/>
            <a:ext cx="1176116" cy="212618"/>
            <a:chOff x="0" y="0"/>
            <a:chExt cx="1257605" cy="22734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57605" cy="227349"/>
            </a:xfrm>
            <a:custGeom>
              <a:avLst/>
              <a:gdLst/>
              <a:ahLst/>
              <a:cxnLst/>
              <a:rect l="l" t="t" r="r" b="b"/>
              <a:pathLst>
                <a:path w="1257605" h="227349">
                  <a:moveTo>
                    <a:pt x="1054405" y="0"/>
                  </a:moveTo>
                  <a:lnTo>
                    <a:pt x="0" y="0"/>
                  </a:lnTo>
                  <a:lnTo>
                    <a:pt x="203200" y="227349"/>
                  </a:lnTo>
                  <a:lnTo>
                    <a:pt x="1257605" y="227349"/>
                  </a:lnTo>
                  <a:lnTo>
                    <a:pt x="1054405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grpSp>
        <p:nvGrpSpPr>
          <p:cNvPr id="23" name="Group 23"/>
          <p:cNvGrpSpPr/>
          <p:nvPr/>
        </p:nvGrpSpPr>
        <p:grpSpPr>
          <a:xfrm rot="-5400000">
            <a:off x="-73600" y="5841954"/>
            <a:ext cx="1176116" cy="212618"/>
            <a:chOff x="0" y="0"/>
            <a:chExt cx="1257605" cy="22734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257605" cy="227349"/>
            </a:xfrm>
            <a:custGeom>
              <a:avLst/>
              <a:gdLst/>
              <a:ahLst/>
              <a:cxnLst/>
              <a:rect l="l" t="t" r="r" b="b"/>
              <a:pathLst>
                <a:path w="1257605" h="227349">
                  <a:moveTo>
                    <a:pt x="1054405" y="0"/>
                  </a:moveTo>
                  <a:lnTo>
                    <a:pt x="0" y="0"/>
                  </a:lnTo>
                  <a:lnTo>
                    <a:pt x="203200" y="227349"/>
                  </a:lnTo>
                  <a:lnTo>
                    <a:pt x="1257605" y="227349"/>
                  </a:lnTo>
                  <a:lnTo>
                    <a:pt x="1054405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pic>
        <p:nvPicPr>
          <p:cNvPr id="27" name="Picture 2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055237" y="515176"/>
            <a:ext cx="648527" cy="789449"/>
          </a:xfrm>
          <a:prstGeom prst="rect">
            <a:avLst/>
          </a:prstGeom>
        </p:spPr>
      </p:pic>
      <p:sp>
        <p:nvSpPr>
          <p:cNvPr id="28" name="TextBox 28"/>
          <p:cNvSpPr txBox="1"/>
          <p:nvPr/>
        </p:nvSpPr>
        <p:spPr>
          <a:xfrm>
            <a:off x="1325177" y="1143000"/>
            <a:ext cx="6992361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24"/>
              </a:lnSpc>
              <a:spcBef>
                <a:spcPct val="0"/>
              </a:spcBef>
            </a:pPr>
            <a:r>
              <a:rPr lang="th-TH" sz="5400" b="1" u="sng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องค์การบริหารส่วนตำบลเขาชะเมา</a:t>
            </a:r>
            <a:endParaRPr lang="en-US" sz="5400" b="1" u="sng" dirty="0">
              <a:solidFill>
                <a:schemeClr val="accent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3071452" y="2190297"/>
            <a:ext cx="3499811" cy="371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00"/>
              </a:lnSpc>
              <a:spcBef>
                <a:spcPct val="0"/>
              </a:spcBef>
            </a:pPr>
            <a:r>
              <a:rPr lang="th-TH" sz="24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ขอมอบเกียรติบัตรฉบับนี้ไว้เพื่อแสดงว่า</a:t>
            </a:r>
            <a:endParaRPr lang="en-US" sz="2400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675384" y="3458051"/>
            <a:ext cx="8320525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th-TH" sz="24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เป็นอาสาสมัครท้องถิ่นรักษ์โลก ต้นแบบด้านการจัดการสิ่งปฏิกูลและมูลฝอย </a:t>
            </a:r>
          </a:p>
          <a:p>
            <a:pPr algn="ctr"/>
            <a:r>
              <a:rPr lang="th-TH" sz="24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และการปกป้องและรักษาทรัพยากรธรรมชาติและสิ่งแวดล้อม ประจำปี พ.ศ. 2568</a:t>
            </a:r>
          </a:p>
          <a:p>
            <a:pPr algn="ctr"/>
            <a:endParaRPr lang="th-TH" sz="2400" dirty="0">
              <a:solidFill>
                <a:srgbClr val="00206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ctr"/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ขอให้มีความสุขความเจริญ และร่วมกันปกป้องและรักษาทรัพยากรธรรมชาติและสิ่งแวดล้อมต่อไป</a:t>
            </a:r>
          </a:p>
          <a:p>
            <a:pPr algn="ctr"/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ให้ไว้ ณ วันที่  17  เดือน  กุมภาพันธ์   พ.ศ. 2568</a:t>
            </a:r>
            <a:endParaRPr lang="en-US" sz="2000" dirty="0">
              <a:solidFill>
                <a:srgbClr val="00206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38" name="TextBox 33">
            <a:extLst>
              <a:ext uri="{FF2B5EF4-FFF2-40B4-BE49-F238E27FC236}">
                <a16:creationId xmlns:a16="http://schemas.microsoft.com/office/drawing/2014/main" id="{265797D1-F9F4-08B0-1830-E855405FB9FB}"/>
              </a:ext>
            </a:extLst>
          </p:cNvPr>
          <p:cNvSpPr txBox="1"/>
          <p:nvPr/>
        </p:nvSpPr>
        <p:spPr>
          <a:xfrm>
            <a:off x="3841633" y="5754315"/>
            <a:ext cx="3263638" cy="5482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97"/>
              </a:lnSpc>
            </a:pPr>
            <a:r>
              <a:rPr lang="th-TH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(นายสมพร พันธ์เฉลิมชัย)</a:t>
            </a:r>
            <a:r>
              <a:rPr lang="en-US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algn="ctr">
              <a:lnSpc>
                <a:spcPts val="2097"/>
              </a:lnSpc>
            </a:pPr>
            <a:r>
              <a:rPr lang="th-TH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นายกองค์การบริหารส่วนตำบลเขาชะเมา</a:t>
            </a:r>
            <a:r>
              <a:rPr lang="en-US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               </a:t>
            </a:r>
            <a:endParaRPr lang="th-TH" sz="2000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8" name="Picture 12">
            <a:extLst>
              <a:ext uri="{FF2B5EF4-FFF2-40B4-BE49-F238E27FC236}">
                <a16:creationId xmlns:a16="http://schemas.microsoft.com/office/drawing/2014/main" id="{FABD6B09-0C70-B725-7ABF-E50AFF5ACD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796481" y="4314549"/>
            <a:ext cx="2313038" cy="105051"/>
          </a:xfrm>
          <a:prstGeom prst="rect">
            <a:avLst/>
          </a:prstGeom>
        </p:spPr>
      </p:pic>
      <p:sp>
        <p:nvSpPr>
          <p:cNvPr id="13" name="วงรี 12">
            <a:extLst>
              <a:ext uri="{FF2B5EF4-FFF2-40B4-BE49-F238E27FC236}">
                <a16:creationId xmlns:a16="http://schemas.microsoft.com/office/drawing/2014/main" id="{87F7CD81-353D-CA8D-FFEE-1340D9EF1D33}"/>
              </a:ext>
            </a:extLst>
          </p:cNvPr>
          <p:cNvSpPr/>
          <p:nvPr/>
        </p:nvSpPr>
        <p:spPr>
          <a:xfrm>
            <a:off x="4023022" y="565031"/>
            <a:ext cx="783269" cy="73959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ตราอปท.</a:t>
            </a:r>
            <a:endParaRPr lang="en-US" sz="1400" b="1" dirty="0">
              <a:solidFill>
                <a:sysClr val="windowText" lastClr="0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" name="TextBox 28">
            <a:extLst>
              <a:ext uri="{FF2B5EF4-FFF2-40B4-BE49-F238E27FC236}">
                <a16:creationId xmlns:a16="http://schemas.microsoft.com/office/drawing/2014/main" id="{685C19AF-7A2D-64AE-4FDB-6158375C7580}"/>
              </a:ext>
            </a:extLst>
          </p:cNvPr>
          <p:cNvSpPr txBox="1"/>
          <p:nvPr/>
        </p:nvSpPr>
        <p:spPr>
          <a:xfrm>
            <a:off x="1818794" y="2212638"/>
            <a:ext cx="6071961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24"/>
              </a:lnSpc>
              <a:spcBef>
                <a:spcPct val="0"/>
              </a:spcBef>
            </a:pPr>
            <a:r>
              <a:rPr lang="th-TH" sz="4800" b="1" u="sng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นางวรรณา เทศศิริ </a:t>
            </a:r>
          </a:p>
          <a:p>
            <a:pPr algn="ctr">
              <a:lnSpc>
                <a:spcPts val="8424"/>
              </a:lnSpc>
              <a:spcBef>
                <a:spcPct val="0"/>
              </a:spcBef>
            </a:pPr>
            <a:r>
              <a:rPr lang="th-TH" sz="5400" b="1" u="sng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pic>
        <p:nvPicPr>
          <p:cNvPr id="1026" name="Picture 2" descr="oic">
            <a:extLst>
              <a:ext uri="{FF2B5EF4-FFF2-40B4-BE49-F238E27FC236}">
                <a16:creationId xmlns:a16="http://schemas.microsoft.com/office/drawing/2014/main" id="{8D162C37-C8A9-D296-10C6-3B1F785C8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920" y="524016"/>
            <a:ext cx="857855" cy="84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402E0539-6516-8810-32E9-22BBFFE8DDDC}"/>
              </a:ext>
            </a:extLst>
          </p:cNvPr>
          <p:cNvSpPr txBox="1"/>
          <p:nvPr/>
        </p:nvSpPr>
        <p:spPr>
          <a:xfrm>
            <a:off x="3657600" y="3076716"/>
            <a:ext cx="4335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u="sng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หมู่ที่ 2 บ้านห้วยทับมอญ</a:t>
            </a:r>
            <a:endParaRPr lang="th-TH" sz="2800" dirty="0"/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E0AB20C6-C390-76FD-3BAB-EAF27F51DF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69" y="5170496"/>
            <a:ext cx="1396365" cy="5791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6803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28000"/>
          </a:blip>
          <a:srcRect l="2462" t="1321" r="27956" b="11328"/>
          <a:stretch>
            <a:fillRect/>
          </a:stretch>
        </p:blipFill>
        <p:spPr>
          <a:xfrm>
            <a:off x="100533" y="0"/>
            <a:ext cx="9704934" cy="685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22593" y="381504"/>
            <a:ext cx="8962354" cy="6094992"/>
            <a:chOff x="0" y="0"/>
            <a:chExt cx="3547640" cy="24126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47640" cy="2412630"/>
            </a:xfrm>
            <a:custGeom>
              <a:avLst/>
              <a:gdLst/>
              <a:ahLst/>
              <a:cxnLst/>
              <a:rect l="l" t="t" r="r" b="b"/>
              <a:pathLst>
                <a:path w="3547640" h="2412630">
                  <a:moveTo>
                    <a:pt x="0" y="0"/>
                  </a:moveTo>
                  <a:lnTo>
                    <a:pt x="3547640" y="0"/>
                  </a:lnTo>
                  <a:lnTo>
                    <a:pt x="3547640" y="2412630"/>
                  </a:lnTo>
                  <a:lnTo>
                    <a:pt x="0" y="241263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>
              <a:solidFill>
                <a:srgbClr val="0D6874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 flipV="1">
            <a:off x="-2142" y="-9398"/>
            <a:ext cx="2431613" cy="234650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673896" y="4692847"/>
            <a:ext cx="2239659" cy="216127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6477000" y="2376246"/>
            <a:ext cx="689495" cy="0"/>
          </a:xfrm>
          <a:prstGeom prst="line">
            <a:avLst/>
          </a:prstGeom>
          <a:ln w="28575" cap="flat">
            <a:solidFill>
              <a:srgbClr val="0D687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>
            <a:off x="2434705" y="2376246"/>
            <a:ext cx="689495" cy="0"/>
          </a:xfrm>
          <a:prstGeom prst="line">
            <a:avLst/>
          </a:prstGeom>
          <a:ln w="28575" cap="flat">
            <a:solidFill>
              <a:srgbClr val="0D687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 rot="-10800000">
            <a:off x="8325460" y="313715"/>
            <a:ext cx="1176116" cy="201461"/>
            <a:chOff x="0" y="0"/>
            <a:chExt cx="1105521" cy="18936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05521" cy="189368"/>
            </a:xfrm>
            <a:custGeom>
              <a:avLst/>
              <a:gdLst/>
              <a:ahLst/>
              <a:cxnLst/>
              <a:rect l="l" t="t" r="r" b="b"/>
              <a:pathLst>
                <a:path w="1105521" h="189368">
                  <a:moveTo>
                    <a:pt x="203200" y="0"/>
                  </a:moveTo>
                  <a:lnTo>
                    <a:pt x="1105521" y="0"/>
                  </a:lnTo>
                  <a:lnTo>
                    <a:pt x="902321" y="189368"/>
                  </a:lnTo>
                  <a:lnTo>
                    <a:pt x="0" y="18936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08149" y="6334861"/>
            <a:ext cx="1176116" cy="201461"/>
            <a:chOff x="0" y="0"/>
            <a:chExt cx="1105521" cy="18936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05521" cy="189368"/>
            </a:xfrm>
            <a:custGeom>
              <a:avLst/>
              <a:gdLst/>
              <a:ahLst/>
              <a:cxnLst/>
              <a:rect l="l" t="t" r="r" b="b"/>
              <a:pathLst>
                <a:path w="1105521" h="189368">
                  <a:moveTo>
                    <a:pt x="203200" y="0"/>
                  </a:moveTo>
                  <a:lnTo>
                    <a:pt x="1105521" y="0"/>
                  </a:lnTo>
                  <a:lnTo>
                    <a:pt x="902321" y="189368"/>
                  </a:lnTo>
                  <a:lnTo>
                    <a:pt x="0" y="18936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grpSp>
        <p:nvGrpSpPr>
          <p:cNvPr id="20" name="Group 20"/>
          <p:cNvGrpSpPr/>
          <p:nvPr/>
        </p:nvGrpSpPr>
        <p:grpSpPr>
          <a:xfrm rot="5400000">
            <a:off x="8807210" y="795465"/>
            <a:ext cx="1176116" cy="212618"/>
            <a:chOff x="0" y="0"/>
            <a:chExt cx="1257605" cy="22734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57605" cy="227349"/>
            </a:xfrm>
            <a:custGeom>
              <a:avLst/>
              <a:gdLst/>
              <a:ahLst/>
              <a:cxnLst/>
              <a:rect l="l" t="t" r="r" b="b"/>
              <a:pathLst>
                <a:path w="1257605" h="227349">
                  <a:moveTo>
                    <a:pt x="1054405" y="0"/>
                  </a:moveTo>
                  <a:lnTo>
                    <a:pt x="0" y="0"/>
                  </a:lnTo>
                  <a:lnTo>
                    <a:pt x="203200" y="227349"/>
                  </a:lnTo>
                  <a:lnTo>
                    <a:pt x="1257605" y="227349"/>
                  </a:lnTo>
                  <a:lnTo>
                    <a:pt x="1054405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grpSp>
        <p:nvGrpSpPr>
          <p:cNvPr id="23" name="Group 23"/>
          <p:cNvGrpSpPr/>
          <p:nvPr/>
        </p:nvGrpSpPr>
        <p:grpSpPr>
          <a:xfrm rot="-5400000">
            <a:off x="-73600" y="5841954"/>
            <a:ext cx="1176116" cy="212618"/>
            <a:chOff x="0" y="0"/>
            <a:chExt cx="1257605" cy="22734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257605" cy="227349"/>
            </a:xfrm>
            <a:custGeom>
              <a:avLst/>
              <a:gdLst/>
              <a:ahLst/>
              <a:cxnLst/>
              <a:rect l="l" t="t" r="r" b="b"/>
              <a:pathLst>
                <a:path w="1257605" h="227349">
                  <a:moveTo>
                    <a:pt x="1054405" y="0"/>
                  </a:moveTo>
                  <a:lnTo>
                    <a:pt x="0" y="0"/>
                  </a:lnTo>
                  <a:lnTo>
                    <a:pt x="203200" y="227349"/>
                  </a:lnTo>
                  <a:lnTo>
                    <a:pt x="1257605" y="227349"/>
                  </a:lnTo>
                  <a:lnTo>
                    <a:pt x="1054405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pic>
        <p:nvPicPr>
          <p:cNvPr id="27" name="Picture 2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055237" y="515176"/>
            <a:ext cx="648527" cy="789449"/>
          </a:xfrm>
          <a:prstGeom prst="rect">
            <a:avLst/>
          </a:prstGeom>
        </p:spPr>
      </p:pic>
      <p:sp>
        <p:nvSpPr>
          <p:cNvPr id="28" name="TextBox 28"/>
          <p:cNvSpPr txBox="1"/>
          <p:nvPr/>
        </p:nvSpPr>
        <p:spPr>
          <a:xfrm>
            <a:off x="1325177" y="1143000"/>
            <a:ext cx="6992361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24"/>
              </a:lnSpc>
              <a:spcBef>
                <a:spcPct val="0"/>
              </a:spcBef>
            </a:pPr>
            <a:r>
              <a:rPr lang="th-TH" sz="5400" b="1" u="sng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องค์การบริหารส่วนตำบลเขาชะเมา</a:t>
            </a:r>
            <a:endParaRPr lang="en-US" sz="5400" b="1" u="sng" dirty="0">
              <a:solidFill>
                <a:schemeClr val="accent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3071452" y="2190297"/>
            <a:ext cx="3499811" cy="371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00"/>
              </a:lnSpc>
              <a:spcBef>
                <a:spcPct val="0"/>
              </a:spcBef>
            </a:pPr>
            <a:r>
              <a:rPr lang="th-TH" sz="24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ขอมอบเกียรติบัตรฉบับนี้ไว้เพื่อแสดงว่า</a:t>
            </a:r>
            <a:endParaRPr lang="en-US" sz="2400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675384" y="3458051"/>
            <a:ext cx="8320525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th-TH" sz="24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เป็นอาสาสมัครท้องถิ่นรักษ์โลก ต้นแบบด้านการจัดการสิ่งปฏิกูลและมูลฝอย </a:t>
            </a:r>
          </a:p>
          <a:p>
            <a:pPr algn="ctr"/>
            <a:r>
              <a:rPr lang="th-TH" sz="24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และการปกป้องและรักษาทรัพยากรธรรมชาติและสิ่งแวดล้อม ประจำปี พ.ศ. 2568</a:t>
            </a:r>
          </a:p>
          <a:p>
            <a:pPr algn="ctr"/>
            <a:endParaRPr lang="th-TH" sz="2400" dirty="0">
              <a:solidFill>
                <a:srgbClr val="00206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ctr"/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ขอให้มีความสุขความเจริญ และร่วมกันปกป้องและรักษาทรัพยากรธรรมชาติและสิ่งแวดล้อมต่อไป</a:t>
            </a:r>
          </a:p>
          <a:p>
            <a:pPr algn="ctr"/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ให้ไว้ ณ วันที่  17  เดือน  กุมภาพันธ์   พ.ศ. 2568</a:t>
            </a:r>
            <a:endParaRPr lang="en-US" sz="2000" dirty="0">
              <a:solidFill>
                <a:srgbClr val="00206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38" name="TextBox 33">
            <a:extLst>
              <a:ext uri="{FF2B5EF4-FFF2-40B4-BE49-F238E27FC236}">
                <a16:creationId xmlns:a16="http://schemas.microsoft.com/office/drawing/2014/main" id="{265797D1-F9F4-08B0-1830-E855405FB9FB}"/>
              </a:ext>
            </a:extLst>
          </p:cNvPr>
          <p:cNvSpPr txBox="1"/>
          <p:nvPr/>
        </p:nvSpPr>
        <p:spPr>
          <a:xfrm>
            <a:off x="3845525" y="5833542"/>
            <a:ext cx="2906154" cy="5482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97"/>
              </a:lnSpc>
            </a:pPr>
            <a:r>
              <a:rPr lang="th-TH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(นายสมพร พันธ์เฉลิมชัย)</a:t>
            </a:r>
            <a:r>
              <a:rPr lang="en-US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algn="ctr">
              <a:lnSpc>
                <a:spcPts val="2097"/>
              </a:lnSpc>
            </a:pPr>
            <a:r>
              <a:rPr lang="th-TH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นายกองค์การบริหารส่วนตำบลเขาชะเมา</a:t>
            </a:r>
            <a:r>
              <a:rPr lang="en-US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               </a:t>
            </a:r>
            <a:endParaRPr lang="th-TH" sz="2000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8" name="Picture 12">
            <a:extLst>
              <a:ext uri="{FF2B5EF4-FFF2-40B4-BE49-F238E27FC236}">
                <a16:creationId xmlns:a16="http://schemas.microsoft.com/office/drawing/2014/main" id="{FABD6B09-0C70-B725-7ABF-E50AFF5ACD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796481" y="4314549"/>
            <a:ext cx="2313038" cy="105051"/>
          </a:xfrm>
          <a:prstGeom prst="rect">
            <a:avLst/>
          </a:prstGeom>
        </p:spPr>
      </p:pic>
      <p:sp>
        <p:nvSpPr>
          <p:cNvPr id="13" name="วงรี 12">
            <a:extLst>
              <a:ext uri="{FF2B5EF4-FFF2-40B4-BE49-F238E27FC236}">
                <a16:creationId xmlns:a16="http://schemas.microsoft.com/office/drawing/2014/main" id="{87F7CD81-353D-CA8D-FFEE-1340D9EF1D33}"/>
              </a:ext>
            </a:extLst>
          </p:cNvPr>
          <p:cNvSpPr/>
          <p:nvPr/>
        </p:nvSpPr>
        <p:spPr>
          <a:xfrm>
            <a:off x="4023022" y="565031"/>
            <a:ext cx="783269" cy="73959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ตราอปท.</a:t>
            </a:r>
            <a:endParaRPr lang="en-US" sz="1400" b="1" dirty="0">
              <a:solidFill>
                <a:sysClr val="windowText" lastClr="0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" name="TextBox 28">
            <a:extLst>
              <a:ext uri="{FF2B5EF4-FFF2-40B4-BE49-F238E27FC236}">
                <a16:creationId xmlns:a16="http://schemas.microsoft.com/office/drawing/2014/main" id="{685C19AF-7A2D-64AE-4FDB-6158375C7580}"/>
              </a:ext>
            </a:extLst>
          </p:cNvPr>
          <p:cNvSpPr txBox="1"/>
          <p:nvPr/>
        </p:nvSpPr>
        <p:spPr>
          <a:xfrm>
            <a:off x="1818794" y="2212638"/>
            <a:ext cx="6071961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24"/>
              </a:lnSpc>
              <a:spcBef>
                <a:spcPct val="0"/>
              </a:spcBef>
            </a:pPr>
            <a:r>
              <a:rPr lang="th-TH" sz="4800" b="1" u="sng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นางสุนันท์ มาอ่อน </a:t>
            </a:r>
          </a:p>
          <a:p>
            <a:pPr algn="ctr">
              <a:lnSpc>
                <a:spcPts val="8424"/>
              </a:lnSpc>
              <a:spcBef>
                <a:spcPct val="0"/>
              </a:spcBef>
            </a:pPr>
            <a:r>
              <a:rPr lang="th-TH" sz="5400" b="1" u="sng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pic>
        <p:nvPicPr>
          <p:cNvPr id="1026" name="Picture 2" descr="oic">
            <a:extLst>
              <a:ext uri="{FF2B5EF4-FFF2-40B4-BE49-F238E27FC236}">
                <a16:creationId xmlns:a16="http://schemas.microsoft.com/office/drawing/2014/main" id="{8D162C37-C8A9-D296-10C6-3B1F785C8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920" y="524016"/>
            <a:ext cx="857855" cy="84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402E0539-6516-8810-32E9-22BBFFE8DDDC}"/>
              </a:ext>
            </a:extLst>
          </p:cNvPr>
          <p:cNvSpPr txBox="1"/>
          <p:nvPr/>
        </p:nvSpPr>
        <p:spPr>
          <a:xfrm>
            <a:off x="3657600" y="3076716"/>
            <a:ext cx="4335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u="sng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หมู่ที่ 3 บ้านเขาพัง</a:t>
            </a:r>
            <a:endParaRPr lang="th-TH" sz="2800" dirty="0"/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3F4E132-1143-E3ED-6A89-5D4CC7CA3E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419" y="5240935"/>
            <a:ext cx="1396365" cy="5791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09620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28000"/>
          </a:blip>
          <a:srcRect l="2462" t="1321" r="27956" b="11328"/>
          <a:stretch>
            <a:fillRect/>
          </a:stretch>
        </p:blipFill>
        <p:spPr>
          <a:xfrm>
            <a:off x="100533" y="0"/>
            <a:ext cx="9704934" cy="685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68791" y="410555"/>
            <a:ext cx="8962354" cy="6094992"/>
            <a:chOff x="0" y="0"/>
            <a:chExt cx="3547640" cy="24126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47640" cy="2412630"/>
            </a:xfrm>
            <a:custGeom>
              <a:avLst/>
              <a:gdLst/>
              <a:ahLst/>
              <a:cxnLst/>
              <a:rect l="l" t="t" r="r" b="b"/>
              <a:pathLst>
                <a:path w="3547640" h="2412630">
                  <a:moveTo>
                    <a:pt x="0" y="0"/>
                  </a:moveTo>
                  <a:lnTo>
                    <a:pt x="3547640" y="0"/>
                  </a:lnTo>
                  <a:lnTo>
                    <a:pt x="3547640" y="2412630"/>
                  </a:lnTo>
                  <a:lnTo>
                    <a:pt x="0" y="241263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>
              <a:solidFill>
                <a:srgbClr val="0D6874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 flipV="1">
            <a:off x="-2142" y="-9398"/>
            <a:ext cx="2431613" cy="234650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673896" y="4692847"/>
            <a:ext cx="2239659" cy="216127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6477000" y="2376246"/>
            <a:ext cx="689495" cy="0"/>
          </a:xfrm>
          <a:prstGeom prst="line">
            <a:avLst/>
          </a:prstGeom>
          <a:ln w="28575" cap="flat">
            <a:solidFill>
              <a:srgbClr val="0D687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>
            <a:off x="2434705" y="2376246"/>
            <a:ext cx="689495" cy="0"/>
          </a:xfrm>
          <a:prstGeom prst="line">
            <a:avLst/>
          </a:prstGeom>
          <a:ln w="28575" cap="flat">
            <a:solidFill>
              <a:srgbClr val="0D687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 rot="-10800000">
            <a:off x="8325460" y="313715"/>
            <a:ext cx="1176116" cy="201461"/>
            <a:chOff x="0" y="0"/>
            <a:chExt cx="1105521" cy="18936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05521" cy="189368"/>
            </a:xfrm>
            <a:custGeom>
              <a:avLst/>
              <a:gdLst/>
              <a:ahLst/>
              <a:cxnLst/>
              <a:rect l="l" t="t" r="r" b="b"/>
              <a:pathLst>
                <a:path w="1105521" h="189368">
                  <a:moveTo>
                    <a:pt x="203200" y="0"/>
                  </a:moveTo>
                  <a:lnTo>
                    <a:pt x="1105521" y="0"/>
                  </a:lnTo>
                  <a:lnTo>
                    <a:pt x="902321" y="189368"/>
                  </a:lnTo>
                  <a:lnTo>
                    <a:pt x="0" y="18936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08149" y="6334861"/>
            <a:ext cx="1176116" cy="201461"/>
            <a:chOff x="0" y="0"/>
            <a:chExt cx="1105521" cy="18936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05521" cy="189368"/>
            </a:xfrm>
            <a:custGeom>
              <a:avLst/>
              <a:gdLst/>
              <a:ahLst/>
              <a:cxnLst/>
              <a:rect l="l" t="t" r="r" b="b"/>
              <a:pathLst>
                <a:path w="1105521" h="189368">
                  <a:moveTo>
                    <a:pt x="203200" y="0"/>
                  </a:moveTo>
                  <a:lnTo>
                    <a:pt x="1105521" y="0"/>
                  </a:lnTo>
                  <a:lnTo>
                    <a:pt x="902321" y="189368"/>
                  </a:lnTo>
                  <a:lnTo>
                    <a:pt x="0" y="18936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grpSp>
        <p:nvGrpSpPr>
          <p:cNvPr id="20" name="Group 20"/>
          <p:cNvGrpSpPr/>
          <p:nvPr/>
        </p:nvGrpSpPr>
        <p:grpSpPr>
          <a:xfrm rot="5400000">
            <a:off x="8807210" y="795465"/>
            <a:ext cx="1176116" cy="212618"/>
            <a:chOff x="0" y="0"/>
            <a:chExt cx="1257605" cy="22734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57605" cy="227349"/>
            </a:xfrm>
            <a:custGeom>
              <a:avLst/>
              <a:gdLst/>
              <a:ahLst/>
              <a:cxnLst/>
              <a:rect l="l" t="t" r="r" b="b"/>
              <a:pathLst>
                <a:path w="1257605" h="227349">
                  <a:moveTo>
                    <a:pt x="1054405" y="0"/>
                  </a:moveTo>
                  <a:lnTo>
                    <a:pt x="0" y="0"/>
                  </a:lnTo>
                  <a:lnTo>
                    <a:pt x="203200" y="227349"/>
                  </a:lnTo>
                  <a:lnTo>
                    <a:pt x="1257605" y="227349"/>
                  </a:lnTo>
                  <a:lnTo>
                    <a:pt x="1054405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grpSp>
        <p:nvGrpSpPr>
          <p:cNvPr id="23" name="Group 23"/>
          <p:cNvGrpSpPr/>
          <p:nvPr/>
        </p:nvGrpSpPr>
        <p:grpSpPr>
          <a:xfrm rot="-5400000">
            <a:off x="-73600" y="5841954"/>
            <a:ext cx="1176116" cy="212618"/>
            <a:chOff x="0" y="0"/>
            <a:chExt cx="1257605" cy="22734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257605" cy="227349"/>
            </a:xfrm>
            <a:custGeom>
              <a:avLst/>
              <a:gdLst/>
              <a:ahLst/>
              <a:cxnLst/>
              <a:rect l="l" t="t" r="r" b="b"/>
              <a:pathLst>
                <a:path w="1257605" h="227349">
                  <a:moveTo>
                    <a:pt x="1054405" y="0"/>
                  </a:moveTo>
                  <a:lnTo>
                    <a:pt x="0" y="0"/>
                  </a:lnTo>
                  <a:lnTo>
                    <a:pt x="203200" y="227349"/>
                  </a:lnTo>
                  <a:lnTo>
                    <a:pt x="1257605" y="227349"/>
                  </a:lnTo>
                  <a:lnTo>
                    <a:pt x="1054405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pic>
        <p:nvPicPr>
          <p:cNvPr id="27" name="Picture 2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055237" y="515176"/>
            <a:ext cx="648527" cy="789449"/>
          </a:xfrm>
          <a:prstGeom prst="rect">
            <a:avLst/>
          </a:prstGeom>
        </p:spPr>
      </p:pic>
      <p:sp>
        <p:nvSpPr>
          <p:cNvPr id="28" name="TextBox 28"/>
          <p:cNvSpPr txBox="1"/>
          <p:nvPr/>
        </p:nvSpPr>
        <p:spPr>
          <a:xfrm>
            <a:off x="1325177" y="1143000"/>
            <a:ext cx="6992361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24"/>
              </a:lnSpc>
              <a:spcBef>
                <a:spcPct val="0"/>
              </a:spcBef>
            </a:pPr>
            <a:r>
              <a:rPr lang="th-TH" sz="5400" b="1" u="sng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องค์การบริหารส่วนตำบลเขาชะเมา</a:t>
            </a:r>
            <a:endParaRPr lang="en-US" sz="5400" b="1" u="sng" dirty="0">
              <a:solidFill>
                <a:schemeClr val="accent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3071452" y="2190297"/>
            <a:ext cx="3499811" cy="371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00"/>
              </a:lnSpc>
              <a:spcBef>
                <a:spcPct val="0"/>
              </a:spcBef>
            </a:pPr>
            <a:r>
              <a:rPr lang="th-TH" sz="24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ขอมอบเกียรติบัตรฉบับนี้ไว้เพื่อแสดงว่า</a:t>
            </a:r>
            <a:endParaRPr lang="en-US" sz="2400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675384" y="3458051"/>
            <a:ext cx="8320525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th-TH" sz="24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เป็นอาสาสมัครท้องถิ่นรักษ์โลก ต้นแบบด้านการจัดการสิ่งปฏิกูลและมูลฝอย </a:t>
            </a:r>
          </a:p>
          <a:p>
            <a:pPr algn="ctr"/>
            <a:r>
              <a:rPr lang="th-TH" sz="24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และการปกป้องและรักษาทรัพยากรธรรมชาติและสิ่งแวดล้อม ประจำปี พ.ศ. 2568</a:t>
            </a:r>
          </a:p>
          <a:p>
            <a:pPr algn="ctr"/>
            <a:endParaRPr lang="th-TH" sz="2400" dirty="0">
              <a:solidFill>
                <a:srgbClr val="00206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ctr"/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ขอให้มีความสุขความเจริญ และร่วมกันปกป้องและรักษาทรัพยากรธรรมชาติและสิ่งแวดล้อมต่อไป</a:t>
            </a:r>
          </a:p>
          <a:p>
            <a:pPr algn="ctr"/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ให้ไว้ ณ วันที่  17  เดือน  กุมภาพันธ์   พ.ศ. 2568</a:t>
            </a:r>
            <a:endParaRPr lang="en-US" sz="2000" dirty="0">
              <a:solidFill>
                <a:srgbClr val="00206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38" name="TextBox 33">
            <a:extLst>
              <a:ext uri="{FF2B5EF4-FFF2-40B4-BE49-F238E27FC236}">
                <a16:creationId xmlns:a16="http://schemas.microsoft.com/office/drawing/2014/main" id="{265797D1-F9F4-08B0-1830-E855405FB9FB}"/>
              </a:ext>
            </a:extLst>
          </p:cNvPr>
          <p:cNvSpPr txBox="1"/>
          <p:nvPr/>
        </p:nvSpPr>
        <p:spPr>
          <a:xfrm>
            <a:off x="3616991" y="5803343"/>
            <a:ext cx="3512168" cy="5482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97"/>
              </a:lnSpc>
            </a:pPr>
            <a:r>
              <a:rPr lang="th-TH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(นายสมพร พันธ์เฉลิมชัย)</a:t>
            </a:r>
            <a:r>
              <a:rPr lang="en-US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algn="ctr">
              <a:lnSpc>
                <a:spcPts val="2097"/>
              </a:lnSpc>
            </a:pPr>
            <a:r>
              <a:rPr lang="th-TH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นายกองค์การบริหารส่วนตำบลเขาชะเมา</a:t>
            </a:r>
            <a:r>
              <a:rPr lang="en-US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               </a:t>
            </a:r>
            <a:endParaRPr lang="th-TH" sz="2000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8" name="Picture 12">
            <a:extLst>
              <a:ext uri="{FF2B5EF4-FFF2-40B4-BE49-F238E27FC236}">
                <a16:creationId xmlns:a16="http://schemas.microsoft.com/office/drawing/2014/main" id="{FABD6B09-0C70-B725-7ABF-E50AFF5ACD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796481" y="4314549"/>
            <a:ext cx="2313038" cy="105051"/>
          </a:xfrm>
          <a:prstGeom prst="rect">
            <a:avLst/>
          </a:prstGeom>
        </p:spPr>
      </p:pic>
      <p:sp>
        <p:nvSpPr>
          <p:cNvPr id="13" name="วงรี 12">
            <a:extLst>
              <a:ext uri="{FF2B5EF4-FFF2-40B4-BE49-F238E27FC236}">
                <a16:creationId xmlns:a16="http://schemas.microsoft.com/office/drawing/2014/main" id="{87F7CD81-353D-CA8D-FFEE-1340D9EF1D33}"/>
              </a:ext>
            </a:extLst>
          </p:cNvPr>
          <p:cNvSpPr/>
          <p:nvPr/>
        </p:nvSpPr>
        <p:spPr>
          <a:xfrm>
            <a:off x="4023022" y="565031"/>
            <a:ext cx="783269" cy="73959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ตราอปท.</a:t>
            </a:r>
            <a:endParaRPr lang="en-US" sz="1400" b="1" dirty="0">
              <a:solidFill>
                <a:sysClr val="windowText" lastClr="0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" name="TextBox 28">
            <a:extLst>
              <a:ext uri="{FF2B5EF4-FFF2-40B4-BE49-F238E27FC236}">
                <a16:creationId xmlns:a16="http://schemas.microsoft.com/office/drawing/2014/main" id="{685C19AF-7A2D-64AE-4FDB-6158375C7580}"/>
              </a:ext>
            </a:extLst>
          </p:cNvPr>
          <p:cNvSpPr txBox="1"/>
          <p:nvPr/>
        </p:nvSpPr>
        <p:spPr>
          <a:xfrm>
            <a:off x="1818794" y="2212638"/>
            <a:ext cx="6071961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24"/>
              </a:lnSpc>
              <a:spcBef>
                <a:spcPct val="0"/>
              </a:spcBef>
            </a:pPr>
            <a:r>
              <a:rPr lang="th-TH" sz="4800" b="1" u="sng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นางบุญเรือน นพรัตน์ </a:t>
            </a:r>
          </a:p>
          <a:p>
            <a:pPr algn="ctr">
              <a:lnSpc>
                <a:spcPts val="8424"/>
              </a:lnSpc>
              <a:spcBef>
                <a:spcPct val="0"/>
              </a:spcBef>
            </a:pPr>
            <a:r>
              <a:rPr lang="th-TH" sz="5400" b="1" u="sng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pic>
        <p:nvPicPr>
          <p:cNvPr id="1026" name="Picture 2" descr="oic">
            <a:extLst>
              <a:ext uri="{FF2B5EF4-FFF2-40B4-BE49-F238E27FC236}">
                <a16:creationId xmlns:a16="http://schemas.microsoft.com/office/drawing/2014/main" id="{8D162C37-C8A9-D296-10C6-3B1F785C8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920" y="524016"/>
            <a:ext cx="857855" cy="84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402E0539-6516-8810-32E9-22BBFFE8DDDC}"/>
              </a:ext>
            </a:extLst>
          </p:cNvPr>
          <p:cNvSpPr txBox="1"/>
          <p:nvPr/>
        </p:nvSpPr>
        <p:spPr>
          <a:xfrm>
            <a:off x="3657600" y="3076716"/>
            <a:ext cx="4335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u="sng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หมู่ที่ 4 บ้านสีระมัน</a:t>
            </a:r>
            <a:endParaRPr lang="th-TH" sz="2800" dirty="0"/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241521DB-2984-0853-F2E7-FD7809F09B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892" y="5236842"/>
            <a:ext cx="1396365" cy="5791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32592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28000"/>
          </a:blip>
          <a:srcRect l="2462" t="1321" r="27956" b="11328"/>
          <a:stretch>
            <a:fillRect/>
          </a:stretch>
        </p:blipFill>
        <p:spPr>
          <a:xfrm>
            <a:off x="100533" y="0"/>
            <a:ext cx="9704934" cy="685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22593" y="381504"/>
            <a:ext cx="8962354" cy="6094992"/>
            <a:chOff x="0" y="0"/>
            <a:chExt cx="3547640" cy="24126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47640" cy="2412630"/>
            </a:xfrm>
            <a:custGeom>
              <a:avLst/>
              <a:gdLst/>
              <a:ahLst/>
              <a:cxnLst/>
              <a:rect l="l" t="t" r="r" b="b"/>
              <a:pathLst>
                <a:path w="3547640" h="2412630">
                  <a:moveTo>
                    <a:pt x="0" y="0"/>
                  </a:moveTo>
                  <a:lnTo>
                    <a:pt x="3547640" y="0"/>
                  </a:lnTo>
                  <a:lnTo>
                    <a:pt x="3547640" y="2412630"/>
                  </a:lnTo>
                  <a:lnTo>
                    <a:pt x="0" y="241263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>
              <a:solidFill>
                <a:srgbClr val="0D6874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 flipV="1">
            <a:off x="-2142" y="-9398"/>
            <a:ext cx="2431613" cy="234650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673896" y="4692847"/>
            <a:ext cx="2239659" cy="216127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6477000" y="2376246"/>
            <a:ext cx="689495" cy="0"/>
          </a:xfrm>
          <a:prstGeom prst="line">
            <a:avLst/>
          </a:prstGeom>
          <a:ln w="28575" cap="flat">
            <a:solidFill>
              <a:srgbClr val="0D687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>
            <a:off x="2434705" y="2376246"/>
            <a:ext cx="689495" cy="0"/>
          </a:xfrm>
          <a:prstGeom prst="line">
            <a:avLst/>
          </a:prstGeom>
          <a:ln w="28575" cap="flat">
            <a:solidFill>
              <a:srgbClr val="0D687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 rot="-10800000">
            <a:off x="8325460" y="313715"/>
            <a:ext cx="1176116" cy="201461"/>
            <a:chOff x="0" y="0"/>
            <a:chExt cx="1105521" cy="18936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05521" cy="189368"/>
            </a:xfrm>
            <a:custGeom>
              <a:avLst/>
              <a:gdLst/>
              <a:ahLst/>
              <a:cxnLst/>
              <a:rect l="l" t="t" r="r" b="b"/>
              <a:pathLst>
                <a:path w="1105521" h="189368">
                  <a:moveTo>
                    <a:pt x="203200" y="0"/>
                  </a:moveTo>
                  <a:lnTo>
                    <a:pt x="1105521" y="0"/>
                  </a:lnTo>
                  <a:lnTo>
                    <a:pt x="902321" y="189368"/>
                  </a:lnTo>
                  <a:lnTo>
                    <a:pt x="0" y="18936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08149" y="6334861"/>
            <a:ext cx="1176116" cy="201461"/>
            <a:chOff x="0" y="0"/>
            <a:chExt cx="1105521" cy="18936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05521" cy="189368"/>
            </a:xfrm>
            <a:custGeom>
              <a:avLst/>
              <a:gdLst/>
              <a:ahLst/>
              <a:cxnLst/>
              <a:rect l="l" t="t" r="r" b="b"/>
              <a:pathLst>
                <a:path w="1105521" h="189368">
                  <a:moveTo>
                    <a:pt x="203200" y="0"/>
                  </a:moveTo>
                  <a:lnTo>
                    <a:pt x="1105521" y="0"/>
                  </a:lnTo>
                  <a:lnTo>
                    <a:pt x="902321" y="189368"/>
                  </a:lnTo>
                  <a:lnTo>
                    <a:pt x="0" y="18936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grpSp>
        <p:nvGrpSpPr>
          <p:cNvPr id="20" name="Group 20"/>
          <p:cNvGrpSpPr/>
          <p:nvPr/>
        </p:nvGrpSpPr>
        <p:grpSpPr>
          <a:xfrm rot="5400000">
            <a:off x="8807210" y="795465"/>
            <a:ext cx="1176116" cy="212618"/>
            <a:chOff x="0" y="0"/>
            <a:chExt cx="1257605" cy="22734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57605" cy="227349"/>
            </a:xfrm>
            <a:custGeom>
              <a:avLst/>
              <a:gdLst/>
              <a:ahLst/>
              <a:cxnLst/>
              <a:rect l="l" t="t" r="r" b="b"/>
              <a:pathLst>
                <a:path w="1257605" h="227349">
                  <a:moveTo>
                    <a:pt x="1054405" y="0"/>
                  </a:moveTo>
                  <a:lnTo>
                    <a:pt x="0" y="0"/>
                  </a:lnTo>
                  <a:lnTo>
                    <a:pt x="203200" y="227349"/>
                  </a:lnTo>
                  <a:lnTo>
                    <a:pt x="1257605" y="227349"/>
                  </a:lnTo>
                  <a:lnTo>
                    <a:pt x="1054405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grpSp>
        <p:nvGrpSpPr>
          <p:cNvPr id="23" name="Group 23"/>
          <p:cNvGrpSpPr/>
          <p:nvPr/>
        </p:nvGrpSpPr>
        <p:grpSpPr>
          <a:xfrm rot="-5400000">
            <a:off x="-73600" y="5841954"/>
            <a:ext cx="1176116" cy="212618"/>
            <a:chOff x="0" y="0"/>
            <a:chExt cx="1257605" cy="22734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257605" cy="227349"/>
            </a:xfrm>
            <a:custGeom>
              <a:avLst/>
              <a:gdLst/>
              <a:ahLst/>
              <a:cxnLst/>
              <a:rect l="l" t="t" r="r" b="b"/>
              <a:pathLst>
                <a:path w="1257605" h="227349">
                  <a:moveTo>
                    <a:pt x="1054405" y="0"/>
                  </a:moveTo>
                  <a:lnTo>
                    <a:pt x="0" y="0"/>
                  </a:lnTo>
                  <a:lnTo>
                    <a:pt x="203200" y="227349"/>
                  </a:lnTo>
                  <a:lnTo>
                    <a:pt x="1257605" y="227349"/>
                  </a:lnTo>
                  <a:lnTo>
                    <a:pt x="1054405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pic>
        <p:nvPicPr>
          <p:cNvPr id="27" name="Picture 2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055237" y="515176"/>
            <a:ext cx="648527" cy="789449"/>
          </a:xfrm>
          <a:prstGeom prst="rect">
            <a:avLst/>
          </a:prstGeom>
        </p:spPr>
      </p:pic>
      <p:sp>
        <p:nvSpPr>
          <p:cNvPr id="28" name="TextBox 28"/>
          <p:cNvSpPr txBox="1"/>
          <p:nvPr/>
        </p:nvSpPr>
        <p:spPr>
          <a:xfrm>
            <a:off x="1325177" y="1143000"/>
            <a:ext cx="6992361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24"/>
              </a:lnSpc>
              <a:spcBef>
                <a:spcPct val="0"/>
              </a:spcBef>
            </a:pPr>
            <a:r>
              <a:rPr lang="th-TH" sz="5400" b="1" u="sng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องค์การบริหารส่วนตำบลเขาชะเมา</a:t>
            </a:r>
            <a:endParaRPr lang="en-US" sz="5400" b="1" u="sng" dirty="0">
              <a:solidFill>
                <a:schemeClr val="accent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3071452" y="2190297"/>
            <a:ext cx="3499811" cy="371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00"/>
              </a:lnSpc>
              <a:spcBef>
                <a:spcPct val="0"/>
              </a:spcBef>
            </a:pPr>
            <a:r>
              <a:rPr lang="th-TH" sz="24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ขอมอบเกียรติบัตรฉบับนี้ไว้เพื่อแสดงว่า</a:t>
            </a:r>
            <a:endParaRPr lang="en-US" sz="2400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675384" y="3458051"/>
            <a:ext cx="8320525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th-TH" sz="24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เป็นอาสาสมัครท้องถิ่นรักษ์โลก ต้นแบบด้านการจัดการสิ่งปฏิกูลและมูลฝอย </a:t>
            </a:r>
          </a:p>
          <a:p>
            <a:pPr algn="ctr"/>
            <a:r>
              <a:rPr lang="th-TH" sz="24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และการปกป้องและรักษาทรัพยากรธรรมชาติและสิ่งแวดล้อม ประจำปี พ.ศ. 2568</a:t>
            </a:r>
          </a:p>
          <a:p>
            <a:pPr algn="ctr"/>
            <a:endParaRPr lang="th-TH" sz="2400" dirty="0">
              <a:solidFill>
                <a:srgbClr val="00206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ctr"/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ขอให้มีความสุขความเจริญ และร่วมกันปกป้องและรักษาทรัพยากรธรรมชาติและสิ่งแวดล้อมต่อไป</a:t>
            </a:r>
          </a:p>
          <a:p>
            <a:pPr algn="ctr"/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ให้ไว้ ณ วันที่  17  เดือน  กุมภาพันธ์   พ.ศ. 2568</a:t>
            </a:r>
            <a:endParaRPr lang="en-US" sz="2000" dirty="0">
              <a:solidFill>
                <a:srgbClr val="00206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38" name="TextBox 33">
            <a:extLst>
              <a:ext uri="{FF2B5EF4-FFF2-40B4-BE49-F238E27FC236}">
                <a16:creationId xmlns:a16="http://schemas.microsoft.com/office/drawing/2014/main" id="{265797D1-F9F4-08B0-1830-E855405FB9FB}"/>
              </a:ext>
            </a:extLst>
          </p:cNvPr>
          <p:cNvSpPr txBox="1"/>
          <p:nvPr/>
        </p:nvSpPr>
        <p:spPr>
          <a:xfrm>
            <a:off x="3796481" y="5817042"/>
            <a:ext cx="3206156" cy="5482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97"/>
              </a:lnSpc>
            </a:pPr>
            <a:r>
              <a:rPr lang="th-TH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(นายสมพร พันธ์เฉลิมชัย)</a:t>
            </a:r>
            <a:r>
              <a:rPr lang="en-US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algn="ctr">
              <a:lnSpc>
                <a:spcPts val="2097"/>
              </a:lnSpc>
            </a:pPr>
            <a:r>
              <a:rPr lang="th-TH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นายกองค์การบริหารส่วนตำบลเขาชะเมา</a:t>
            </a:r>
            <a:r>
              <a:rPr lang="en-US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               </a:t>
            </a:r>
            <a:endParaRPr lang="th-TH" sz="2000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8" name="Picture 12">
            <a:extLst>
              <a:ext uri="{FF2B5EF4-FFF2-40B4-BE49-F238E27FC236}">
                <a16:creationId xmlns:a16="http://schemas.microsoft.com/office/drawing/2014/main" id="{FABD6B09-0C70-B725-7ABF-E50AFF5ACD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796481" y="4314549"/>
            <a:ext cx="2313038" cy="105051"/>
          </a:xfrm>
          <a:prstGeom prst="rect">
            <a:avLst/>
          </a:prstGeom>
        </p:spPr>
      </p:pic>
      <p:sp>
        <p:nvSpPr>
          <p:cNvPr id="13" name="วงรี 12">
            <a:extLst>
              <a:ext uri="{FF2B5EF4-FFF2-40B4-BE49-F238E27FC236}">
                <a16:creationId xmlns:a16="http://schemas.microsoft.com/office/drawing/2014/main" id="{87F7CD81-353D-CA8D-FFEE-1340D9EF1D33}"/>
              </a:ext>
            </a:extLst>
          </p:cNvPr>
          <p:cNvSpPr/>
          <p:nvPr/>
        </p:nvSpPr>
        <p:spPr>
          <a:xfrm>
            <a:off x="4023022" y="565031"/>
            <a:ext cx="783269" cy="73959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ตราอปท.</a:t>
            </a:r>
            <a:endParaRPr lang="en-US" sz="1400" b="1" dirty="0">
              <a:solidFill>
                <a:sysClr val="windowText" lastClr="0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" name="TextBox 28">
            <a:extLst>
              <a:ext uri="{FF2B5EF4-FFF2-40B4-BE49-F238E27FC236}">
                <a16:creationId xmlns:a16="http://schemas.microsoft.com/office/drawing/2014/main" id="{685C19AF-7A2D-64AE-4FDB-6158375C7580}"/>
              </a:ext>
            </a:extLst>
          </p:cNvPr>
          <p:cNvSpPr txBox="1"/>
          <p:nvPr/>
        </p:nvSpPr>
        <p:spPr>
          <a:xfrm>
            <a:off x="1818794" y="2212638"/>
            <a:ext cx="6071961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24"/>
              </a:lnSpc>
              <a:spcBef>
                <a:spcPct val="0"/>
              </a:spcBef>
            </a:pPr>
            <a:r>
              <a:rPr lang="th-TH" sz="4800" b="1" u="sng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นายสุชาติ พรหมเมศ </a:t>
            </a:r>
          </a:p>
          <a:p>
            <a:pPr algn="ctr">
              <a:lnSpc>
                <a:spcPts val="8424"/>
              </a:lnSpc>
              <a:spcBef>
                <a:spcPct val="0"/>
              </a:spcBef>
            </a:pPr>
            <a:r>
              <a:rPr lang="th-TH" sz="5400" b="1" u="sng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pic>
        <p:nvPicPr>
          <p:cNvPr id="1026" name="Picture 2" descr="oic">
            <a:extLst>
              <a:ext uri="{FF2B5EF4-FFF2-40B4-BE49-F238E27FC236}">
                <a16:creationId xmlns:a16="http://schemas.microsoft.com/office/drawing/2014/main" id="{8D162C37-C8A9-D296-10C6-3B1F785C8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920" y="524016"/>
            <a:ext cx="857855" cy="84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402E0539-6516-8810-32E9-22BBFFE8DDDC}"/>
              </a:ext>
            </a:extLst>
          </p:cNvPr>
          <p:cNvSpPr txBox="1"/>
          <p:nvPr/>
        </p:nvSpPr>
        <p:spPr>
          <a:xfrm>
            <a:off x="3657600" y="3076716"/>
            <a:ext cx="4335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u="sng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หมู่ที่ 5 บ้านปากแพรก</a:t>
            </a:r>
            <a:endParaRPr lang="th-TH" sz="2800" dirty="0"/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F7EC49D6-702C-80FA-04F2-A818E19AF9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317" y="5223572"/>
            <a:ext cx="1396365" cy="5791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6697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28000"/>
          </a:blip>
          <a:srcRect l="2462" t="1321" r="27956" b="11328"/>
          <a:stretch>
            <a:fillRect/>
          </a:stretch>
        </p:blipFill>
        <p:spPr>
          <a:xfrm>
            <a:off x="100533" y="0"/>
            <a:ext cx="9704934" cy="685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22593" y="381504"/>
            <a:ext cx="8962354" cy="6094992"/>
            <a:chOff x="0" y="0"/>
            <a:chExt cx="3547640" cy="24126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47640" cy="2412630"/>
            </a:xfrm>
            <a:custGeom>
              <a:avLst/>
              <a:gdLst/>
              <a:ahLst/>
              <a:cxnLst/>
              <a:rect l="l" t="t" r="r" b="b"/>
              <a:pathLst>
                <a:path w="3547640" h="2412630">
                  <a:moveTo>
                    <a:pt x="0" y="0"/>
                  </a:moveTo>
                  <a:lnTo>
                    <a:pt x="3547640" y="0"/>
                  </a:lnTo>
                  <a:lnTo>
                    <a:pt x="3547640" y="2412630"/>
                  </a:lnTo>
                  <a:lnTo>
                    <a:pt x="0" y="241263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>
              <a:solidFill>
                <a:srgbClr val="0D6874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 flipV="1">
            <a:off x="-2142" y="-9398"/>
            <a:ext cx="2431613" cy="234650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673896" y="4692847"/>
            <a:ext cx="2239659" cy="216127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6477000" y="2376246"/>
            <a:ext cx="689495" cy="0"/>
          </a:xfrm>
          <a:prstGeom prst="line">
            <a:avLst/>
          </a:prstGeom>
          <a:ln w="28575" cap="flat">
            <a:solidFill>
              <a:srgbClr val="0D687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>
            <a:off x="2434705" y="2376246"/>
            <a:ext cx="689495" cy="0"/>
          </a:xfrm>
          <a:prstGeom prst="line">
            <a:avLst/>
          </a:prstGeom>
          <a:ln w="28575" cap="flat">
            <a:solidFill>
              <a:srgbClr val="0D687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 rot="-10800000">
            <a:off x="8325460" y="313715"/>
            <a:ext cx="1176116" cy="201461"/>
            <a:chOff x="0" y="0"/>
            <a:chExt cx="1105521" cy="18936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05521" cy="189368"/>
            </a:xfrm>
            <a:custGeom>
              <a:avLst/>
              <a:gdLst/>
              <a:ahLst/>
              <a:cxnLst/>
              <a:rect l="l" t="t" r="r" b="b"/>
              <a:pathLst>
                <a:path w="1105521" h="189368">
                  <a:moveTo>
                    <a:pt x="203200" y="0"/>
                  </a:moveTo>
                  <a:lnTo>
                    <a:pt x="1105521" y="0"/>
                  </a:lnTo>
                  <a:lnTo>
                    <a:pt x="902321" y="189368"/>
                  </a:lnTo>
                  <a:lnTo>
                    <a:pt x="0" y="18936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08149" y="6334861"/>
            <a:ext cx="1176116" cy="201461"/>
            <a:chOff x="0" y="0"/>
            <a:chExt cx="1105521" cy="18936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05521" cy="189368"/>
            </a:xfrm>
            <a:custGeom>
              <a:avLst/>
              <a:gdLst/>
              <a:ahLst/>
              <a:cxnLst/>
              <a:rect l="l" t="t" r="r" b="b"/>
              <a:pathLst>
                <a:path w="1105521" h="189368">
                  <a:moveTo>
                    <a:pt x="203200" y="0"/>
                  </a:moveTo>
                  <a:lnTo>
                    <a:pt x="1105521" y="0"/>
                  </a:lnTo>
                  <a:lnTo>
                    <a:pt x="902321" y="189368"/>
                  </a:lnTo>
                  <a:lnTo>
                    <a:pt x="0" y="18936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grpSp>
        <p:nvGrpSpPr>
          <p:cNvPr id="20" name="Group 20"/>
          <p:cNvGrpSpPr/>
          <p:nvPr/>
        </p:nvGrpSpPr>
        <p:grpSpPr>
          <a:xfrm rot="5400000">
            <a:off x="8807210" y="795465"/>
            <a:ext cx="1176116" cy="212618"/>
            <a:chOff x="0" y="0"/>
            <a:chExt cx="1257605" cy="22734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57605" cy="227349"/>
            </a:xfrm>
            <a:custGeom>
              <a:avLst/>
              <a:gdLst/>
              <a:ahLst/>
              <a:cxnLst/>
              <a:rect l="l" t="t" r="r" b="b"/>
              <a:pathLst>
                <a:path w="1257605" h="227349">
                  <a:moveTo>
                    <a:pt x="1054405" y="0"/>
                  </a:moveTo>
                  <a:lnTo>
                    <a:pt x="0" y="0"/>
                  </a:lnTo>
                  <a:lnTo>
                    <a:pt x="203200" y="227349"/>
                  </a:lnTo>
                  <a:lnTo>
                    <a:pt x="1257605" y="227349"/>
                  </a:lnTo>
                  <a:lnTo>
                    <a:pt x="1054405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grpSp>
        <p:nvGrpSpPr>
          <p:cNvPr id="23" name="Group 23"/>
          <p:cNvGrpSpPr/>
          <p:nvPr/>
        </p:nvGrpSpPr>
        <p:grpSpPr>
          <a:xfrm rot="-5400000">
            <a:off x="-73600" y="5841954"/>
            <a:ext cx="1176116" cy="212618"/>
            <a:chOff x="0" y="0"/>
            <a:chExt cx="1257605" cy="22734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257605" cy="227349"/>
            </a:xfrm>
            <a:custGeom>
              <a:avLst/>
              <a:gdLst/>
              <a:ahLst/>
              <a:cxnLst/>
              <a:rect l="l" t="t" r="r" b="b"/>
              <a:pathLst>
                <a:path w="1257605" h="227349">
                  <a:moveTo>
                    <a:pt x="1054405" y="0"/>
                  </a:moveTo>
                  <a:lnTo>
                    <a:pt x="0" y="0"/>
                  </a:lnTo>
                  <a:lnTo>
                    <a:pt x="203200" y="227349"/>
                  </a:lnTo>
                  <a:lnTo>
                    <a:pt x="1257605" y="227349"/>
                  </a:lnTo>
                  <a:lnTo>
                    <a:pt x="1054405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pic>
        <p:nvPicPr>
          <p:cNvPr id="27" name="Picture 2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055237" y="515176"/>
            <a:ext cx="648527" cy="789449"/>
          </a:xfrm>
          <a:prstGeom prst="rect">
            <a:avLst/>
          </a:prstGeom>
        </p:spPr>
      </p:pic>
      <p:sp>
        <p:nvSpPr>
          <p:cNvPr id="28" name="TextBox 28"/>
          <p:cNvSpPr txBox="1"/>
          <p:nvPr/>
        </p:nvSpPr>
        <p:spPr>
          <a:xfrm>
            <a:off x="1325177" y="1143000"/>
            <a:ext cx="6992361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24"/>
              </a:lnSpc>
              <a:spcBef>
                <a:spcPct val="0"/>
              </a:spcBef>
            </a:pPr>
            <a:r>
              <a:rPr lang="th-TH" sz="5400" b="1" u="sng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องค์การบริหารส่วนตำบลเขาชะเมา</a:t>
            </a:r>
            <a:endParaRPr lang="en-US" sz="5400" b="1" u="sng" dirty="0">
              <a:solidFill>
                <a:schemeClr val="accent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3071452" y="2190297"/>
            <a:ext cx="3499811" cy="371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00"/>
              </a:lnSpc>
              <a:spcBef>
                <a:spcPct val="0"/>
              </a:spcBef>
            </a:pPr>
            <a:r>
              <a:rPr lang="th-TH" sz="24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ขอมอบเกียรติบัตรฉบับนี้ไว้เพื่อแสดงว่า</a:t>
            </a:r>
            <a:endParaRPr lang="en-US" sz="2400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675384" y="3458051"/>
            <a:ext cx="8320525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th-TH" sz="24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เป็นอาสาสมัครท้องถิ่นรักษ์โลก ต้นแบบด้านการจัดการสิ่งปฏิกูลและมูลฝอย </a:t>
            </a:r>
          </a:p>
          <a:p>
            <a:pPr algn="ctr"/>
            <a:r>
              <a:rPr lang="th-TH" sz="24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และการปกป้องและรักษาทรัพยากรธรรมชาติและสิ่งแวดล้อม ประจำปี พ.ศ. 2568</a:t>
            </a:r>
          </a:p>
          <a:p>
            <a:pPr algn="ctr"/>
            <a:endParaRPr lang="th-TH" sz="2400" dirty="0">
              <a:solidFill>
                <a:srgbClr val="00206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ctr"/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ขอให้มีความสุขความเจริญ และร่วมกันปกป้องและรักษาทรัพยากรธรรมชาติและสิ่งแวดล้อมต่อไป</a:t>
            </a:r>
          </a:p>
          <a:p>
            <a:pPr algn="ctr"/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ให้ไว้ ณ วันที่  17  เดือน  กุมภาพันธ์   พ.ศ. 2568</a:t>
            </a:r>
            <a:endParaRPr lang="en-US" sz="2000" dirty="0">
              <a:solidFill>
                <a:srgbClr val="00206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38" name="TextBox 33">
            <a:extLst>
              <a:ext uri="{FF2B5EF4-FFF2-40B4-BE49-F238E27FC236}">
                <a16:creationId xmlns:a16="http://schemas.microsoft.com/office/drawing/2014/main" id="{265797D1-F9F4-08B0-1830-E855405FB9FB}"/>
              </a:ext>
            </a:extLst>
          </p:cNvPr>
          <p:cNvSpPr txBox="1"/>
          <p:nvPr/>
        </p:nvSpPr>
        <p:spPr>
          <a:xfrm>
            <a:off x="3804244" y="5758607"/>
            <a:ext cx="3325655" cy="5482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97"/>
              </a:lnSpc>
            </a:pPr>
            <a:r>
              <a:rPr lang="th-TH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(นายสมพร พันธ์เฉลิมชัย)</a:t>
            </a:r>
            <a:r>
              <a:rPr lang="en-US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algn="ctr">
              <a:lnSpc>
                <a:spcPts val="2097"/>
              </a:lnSpc>
            </a:pPr>
            <a:r>
              <a:rPr lang="th-TH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นายกองค์การบริหารส่วนตำบลเขาชะเมา</a:t>
            </a:r>
            <a:r>
              <a:rPr lang="en-US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               </a:t>
            </a:r>
            <a:endParaRPr lang="th-TH" sz="2000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8" name="Picture 12">
            <a:extLst>
              <a:ext uri="{FF2B5EF4-FFF2-40B4-BE49-F238E27FC236}">
                <a16:creationId xmlns:a16="http://schemas.microsoft.com/office/drawing/2014/main" id="{FABD6B09-0C70-B725-7ABF-E50AFF5ACD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796481" y="4314549"/>
            <a:ext cx="2313038" cy="105051"/>
          </a:xfrm>
          <a:prstGeom prst="rect">
            <a:avLst/>
          </a:prstGeom>
        </p:spPr>
      </p:pic>
      <p:sp>
        <p:nvSpPr>
          <p:cNvPr id="13" name="วงรี 12">
            <a:extLst>
              <a:ext uri="{FF2B5EF4-FFF2-40B4-BE49-F238E27FC236}">
                <a16:creationId xmlns:a16="http://schemas.microsoft.com/office/drawing/2014/main" id="{87F7CD81-353D-CA8D-FFEE-1340D9EF1D33}"/>
              </a:ext>
            </a:extLst>
          </p:cNvPr>
          <p:cNvSpPr/>
          <p:nvPr/>
        </p:nvSpPr>
        <p:spPr>
          <a:xfrm>
            <a:off x="4023022" y="565031"/>
            <a:ext cx="783269" cy="73959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ตราอปท.</a:t>
            </a:r>
            <a:endParaRPr lang="en-US" sz="1400" b="1" dirty="0">
              <a:solidFill>
                <a:sysClr val="windowText" lastClr="0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" name="TextBox 28">
            <a:extLst>
              <a:ext uri="{FF2B5EF4-FFF2-40B4-BE49-F238E27FC236}">
                <a16:creationId xmlns:a16="http://schemas.microsoft.com/office/drawing/2014/main" id="{685C19AF-7A2D-64AE-4FDB-6158375C7580}"/>
              </a:ext>
            </a:extLst>
          </p:cNvPr>
          <p:cNvSpPr txBox="1"/>
          <p:nvPr/>
        </p:nvSpPr>
        <p:spPr>
          <a:xfrm>
            <a:off x="1818794" y="2212638"/>
            <a:ext cx="6071961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24"/>
              </a:lnSpc>
              <a:spcBef>
                <a:spcPct val="0"/>
              </a:spcBef>
            </a:pPr>
            <a:r>
              <a:rPr lang="th-TH" sz="4800" b="1" u="sng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นางสาวอ</a:t>
            </a:r>
            <a:r>
              <a:rPr lang="th-TH" sz="4800" b="1" u="sng" dirty="0" err="1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ัคคป</a:t>
            </a:r>
            <a:r>
              <a:rPr lang="th-TH" sz="4800" b="1" u="sng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ภา เฉิดเจิม </a:t>
            </a:r>
          </a:p>
          <a:p>
            <a:pPr algn="ctr">
              <a:lnSpc>
                <a:spcPts val="8424"/>
              </a:lnSpc>
              <a:spcBef>
                <a:spcPct val="0"/>
              </a:spcBef>
            </a:pPr>
            <a:r>
              <a:rPr lang="th-TH" sz="5400" b="1" u="sng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pic>
        <p:nvPicPr>
          <p:cNvPr id="1026" name="Picture 2" descr="oic">
            <a:extLst>
              <a:ext uri="{FF2B5EF4-FFF2-40B4-BE49-F238E27FC236}">
                <a16:creationId xmlns:a16="http://schemas.microsoft.com/office/drawing/2014/main" id="{8D162C37-C8A9-D296-10C6-3B1F785C8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920" y="524016"/>
            <a:ext cx="857855" cy="84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402E0539-6516-8810-32E9-22BBFFE8DDDC}"/>
              </a:ext>
            </a:extLst>
          </p:cNvPr>
          <p:cNvSpPr txBox="1"/>
          <p:nvPr/>
        </p:nvSpPr>
        <p:spPr>
          <a:xfrm>
            <a:off x="3657600" y="3076716"/>
            <a:ext cx="4335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u="sng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หมู่ที่ 6 บ้านยางเอน</a:t>
            </a:r>
            <a:endParaRPr lang="th-TH" sz="2800" dirty="0"/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F908C233-ACE8-018B-11FB-C29CF82A7E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934" y="5163093"/>
            <a:ext cx="1396365" cy="5791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56738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28000"/>
          </a:blip>
          <a:srcRect l="2462" t="1321" r="27956" b="11328"/>
          <a:stretch>
            <a:fillRect/>
          </a:stretch>
        </p:blipFill>
        <p:spPr>
          <a:xfrm>
            <a:off x="100533" y="0"/>
            <a:ext cx="9704934" cy="685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22593" y="381504"/>
            <a:ext cx="8962354" cy="6094992"/>
            <a:chOff x="0" y="0"/>
            <a:chExt cx="3547640" cy="24126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47640" cy="2412630"/>
            </a:xfrm>
            <a:custGeom>
              <a:avLst/>
              <a:gdLst/>
              <a:ahLst/>
              <a:cxnLst/>
              <a:rect l="l" t="t" r="r" b="b"/>
              <a:pathLst>
                <a:path w="3547640" h="2412630">
                  <a:moveTo>
                    <a:pt x="0" y="0"/>
                  </a:moveTo>
                  <a:lnTo>
                    <a:pt x="3547640" y="0"/>
                  </a:lnTo>
                  <a:lnTo>
                    <a:pt x="3547640" y="2412630"/>
                  </a:lnTo>
                  <a:lnTo>
                    <a:pt x="0" y="241263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>
              <a:solidFill>
                <a:srgbClr val="0D6874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 flipV="1">
            <a:off x="-2142" y="-9398"/>
            <a:ext cx="2431613" cy="234650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673896" y="4692847"/>
            <a:ext cx="2239659" cy="216127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6477000" y="2376246"/>
            <a:ext cx="689495" cy="0"/>
          </a:xfrm>
          <a:prstGeom prst="line">
            <a:avLst/>
          </a:prstGeom>
          <a:ln w="28575" cap="flat">
            <a:solidFill>
              <a:srgbClr val="0D687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>
            <a:off x="2434705" y="2376246"/>
            <a:ext cx="689495" cy="0"/>
          </a:xfrm>
          <a:prstGeom prst="line">
            <a:avLst/>
          </a:prstGeom>
          <a:ln w="28575" cap="flat">
            <a:solidFill>
              <a:srgbClr val="0D687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 rot="-10800000">
            <a:off x="8325460" y="313715"/>
            <a:ext cx="1176116" cy="201461"/>
            <a:chOff x="0" y="0"/>
            <a:chExt cx="1105521" cy="18936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05521" cy="189368"/>
            </a:xfrm>
            <a:custGeom>
              <a:avLst/>
              <a:gdLst/>
              <a:ahLst/>
              <a:cxnLst/>
              <a:rect l="l" t="t" r="r" b="b"/>
              <a:pathLst>
                <a:path w="1105521" h="189368">
                  <a:moveTo>
                    <a:pt x="203200" y="0"/>
                  </a:moveTo>
                  <a:lnTo>
                    <a:pt x="1105521" y="0"/>
                  </a:lnTo>
                  <a:lnTo>
                    <a:pt x="902321" y="189368"/>
                  </a:lnTo>
                  <a:lnTo>
                    <a:pt x="0" y="18936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08149" y="6334861"/>
            <a:ext cx="1176116" cy="201461"/>
            <a:chOff x="0" y="0"/>
            <a:chExt cx="1105521" cy="18936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05521" cy="189368"/>
            </a:xfrm>
            <a:custGeom>
              <a:avLst/>
              <a:gdLst/>
              <a:ahLst/>
              <a:cxnLst/>
              <a:rect l="l" t="t" r="r" b="b"/>
              <a:pathLst>
                <a:path w="1105521" h="189368">
                  <a:moveTo>
                    <a:pt x="203200" y="0"/>
                  </a:moveTo>
                  <a:lnTo>
                    <a:pt x="1105521" y="0"/>
                  </a:lnTo>
                  <a:lnTo>
                    <a:pt x="902321" y="189368"/>
                  </a:lnTo>
                  <a:lnTo>
                    <a:pt x="0" y="18936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grpSp>
        <p:nvGrpSpPr>
          <p:cNvPr id="20" name="Group 20"/>
          <p:cNvGrpSpPr/>
          <p:nvPr/>
        </p:nvGrpSpPr>
        <p:grpSpPr>
          <a:xfrm rot="5400000">
            <a:off x="8807210" y="795465"/>
            <a:ext cx="1176116" cy="212618"/>
            <a:chOff x="0" y="0"/>
            <a:chExt cx="1257605" cy="22734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57605" cy="227349"/>
            </a:xfrm>
            <a:custGeom>
              <a:avLst/>
              <a:gdLst/>
              <a:ahLst/>
              <a:cxnLst/>
              <a:rect l="l" t="t" r="r" b="b"/>
              <a:pathLst>
                <a:path w="1257605" h="227349">
                  <a:moveTo>
                    <a:pt x="1054405" y="0"/>
                  </a:moveTo>
                  <a:lnTo>
                    <a:pt x="0" y="0"/>
                  </a:lnTo>
                  <a:lnTo>
                    <a:pt x="203200" y="227349"/>
                  </a:lnTo>
                  <a:lnTo>
                    <a:pt x="1257605" y="227349"/>
                  </a:lnTo>
                  <a:lnTo>
                    <a:pt x="1054405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grpSp>
        <p:nvGrpSpPr>
          <p:cNvPr id="23" name="Group 23"/>
          <p:cNvGrpSpPr/>
          <p:nvPr/>
        </p:nvGrpSpPr>
        <p:grpSpPr>
          <a:xfrm rot="-5400000">
            <a:off x="-73600" y="5841954"/>
            <a:ext cx="1176116" cy="212618"/>
            <a:chOff x="0" y="0"/>
            <a:chExt cx="1257605" cy="22734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257605" cy="227349"/>
            </a:xfrm>
            <a:custGeom>
              <a:avLst/>
              <a:gdLst/>
              <a:ahLst/>
              <a:cxnLst/>
              <a:rect l="l" t="t" r="r" b="b"/>
              <a:pathLst>
                <a:path w="1257605" h="227349">
                  <a:moveTo>
                    <a:pt x="1054405" y="0"/>
                  </a:moveTo>
                  <a:lnTo>
                    <a:pt x="0" y="0"/>
                  </a:lnTo>
                  <a:lnTo>
                    <a:pt x="203200" y="227349"/>
                  </a:lnTo>
                  <a:lnTo>
                    <a:pt x="1257605" y="227349"/>
                  </a:lnTo>
                  <a:lnTo>
                    <a:pt x="1054405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pic>
        <p:nvPicPr>
          <p:cNvPr id="27" name="Picture 2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055237" y="515176"/>
            <a:ext cx="648527" cy="789449"/>
          </a:xfrm>
          <a:prstGeom prst="rect">
            <a:avLst/>
          </a:prstGeom>
        </p:spPr>
      </p:pic>
      <p:sp>
        <p:nvSpPr>
          <p:cNvPr id="28" name="TextBox 28"/>
          <p:cNvSpPr txBox="1"/>
          <p:nvPr/>
        </p:nvSpPr>
        <p:spPr>
          <a:xfrm>
            <a:off x="1325177" y="1143000"/>
            <a:ext cx="6992361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24"/>
              </a:lnSpc>
              <a:spcBef>
                <a:spcPct val="0"/>
              </a:spcBef>
            </a:pPr>
            <a:r>
              <a:rPr lang="th-TH" sz="5400" b="1" u="sng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องค์การบริหารส่วนตำบลเขาชะเมา</a:t>
            </a:r>
            <a:endParaRPr lang="en-US" sz="5400" b="1" u="sng" dirty="0">
              <a:solidFill>
                <a:schemeClr val="accent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3071452" y="2190297"/>
            <a:ext cx="3499811" cy="371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00"/>
              </a:lnSpc>
              <a:spcBef>
                <a:spcPct val="0"/>
              </a:spcBef>
            </a:pPr>
            <a:r>
              <a:rPr lang="th-TH" sz="24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ขอมอบเกียรติบัตรฉบับนี้ไว้เพื่อแสดงว่า</a:t>
            </a:r>
            <a:endParaRPr lang="en-US" sz="2400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675384" y="3458051"/>
            <a:ext cx="8320525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th-TH" sz="24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เป็นอาสาสมัครท้องถิ่นรักษ์โลก ต้นแบบด้านการจัดการสิ่งปฏิกูลและมูลฝอย </a:t>
            </a:r>
          </a:p>
          <a:p>
            <a:pPr algn="ctr"/>
            <a:r>
              <a:rPr lang="th-TH" sz="24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และการปกป้องและรักษาทรัพยากรธรรมชาติและสิ่งแวดล้อม ประจำปี พ.ศ. 2568</a:t>
            </a:r>
          </a:p>
          <a:p>
            <a:pPr algn="ctr"/>
            <a:endParaRPr lang="th-TH" sz="2400" dirty="0">
              <a:solidFill>
                <a:srgbClr val="00206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ctr"/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ขอให้มีความสุขความเจริญ และร่วมกันปกป้องและรักษาทรัพยากรธรรมชาติและสิ่งแวดล้อมต่อไป</a:t>
            </a:r>
          </a:p>
          <a:p>
            <a:pPr algn="ctr"/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ให้ไว้ ณ วันที่  17  เดือน  กุมภาพันธ์   พ.ศ. 2568</a:t>
            </a:r>
            <a:endParaRPr lang="en-US" sz="2000" dirty="0">
              <a:solidFill>
                <a:srgbClr val="00206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38" name="TextBox 33">
            <a:extLst>
              <a:ext uri="{FF2B5EF4-FFF2-40B4-BE49-F238E27FC236}">
                <a16:creationId xmlns:a16="http://schemas.microsoft.com/office/drawing/2014/main" id="{265797D1-F9F4-08B0-1830-E855405FB9FB}"/>
              </a:ext>
            </a:extLst>
          </p:cNvPr>
          <p:cNvSpPr txBox="1"/>
          <p:nvPr/>
        </p:nvSpPr>
        <p:spPr>
          <a:xfrm>
            <a:off x="3547409" y="5817042"/>
            <a:ext cx="3040870" cy="5482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97"/>
              </a:lnSpc>
            </a:pPr>
            <a:r>
              <a:rPr lang="th-TH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(นายสมพร พันธ์เฉลิมชัย)</a:t>
            </a:r>
            <a:r>
              <a:rPr lang="en-US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algn="ctr">
              <a:lnSpc>
                <a:spcPts val="2097"/>
              </a:lnSpc>
            </a:pPr>
            <a:r>
              <a:rPr lang="th-TH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นายกองค์การบริหารส่วนตำบลเขาชะเมา</a:t>
            </a:r>
            <a:r>
              <a:rPr lang="en-US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               </a:t>
            </a:r>
            <a:endParaRPr lang="th-TH" sz="2000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8" name="Picture 12">
            <a:extLst>
              <a:ext uri="{FF2B5EF4-FFF2-40B4-BE49-F238E27FC236}">
                <a16:creationId xmlns:a16="http://schemas.microsoft.com/office/drawing/2014/main" id="{FABD6B09-0C70-B725-7ABF-E50AFF5ACD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796481" y="4314549"/>
            <a:ext cx="2313038" cy="105051"/>
          </a:xfrm>
          <a:prstGeom prst="rect">
            <a:avLst/>
          </a:prstGeom>
        </p:spPr>
      </p:pic>
      <p:sp>
        <p:nvSpPr>
          <p:cNvPr id="13" name="วงรี 12">
            <a:extLst>
              <a:ext uri="{FF2B5EF4-FFF2-40B4-BE49-F238E27FC236}">
                <a16:creationId xmlns:a16="http://schemas.microsoft.com/office/drawing/2014/main" id="{87F7CD81-353D-CA8D-FFEE-1340D9EF1D33}"/>
              </a:ext>
            </a:extLst>
          </p:cNvPr>
          <p:cNvSpPr/>
          <p:nvPr/>
        </p:nvSpPr>
        <p:spPr>
          <a:xfrm>
            <a:off x="4023022" y="565031"/>
            <a:ext cx="783269" cy="73959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ตราอปท.</a:t>
            </a:r>
            <a:endParaRPr lang="en-US" sz="1400" b="1" dirty="0">
              <a:solidFill>
                <a:sysClr val="windowText" lastClr="0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" name="TextBox 28">
            <a:extLst>
              <a:ext uri="{FF2B5EF4-FFF2-40B4-BE49-F238E27FC236}">
                <a16:creationId xmlns:a16="http://schemas.microsoft.com/office/drawing/2014/main" id="{685C19AF-7A2D-64AE-4FDB-6158375C7580}"/>
              </a:ext>
            </a:extLst>
          </p:cNvPr>
          <p:cNvSpPr txBox="1"/>
          <p:nvPr/>
        </p:nvSpPr>
        <p:spPr>
          <a:xfrm>
            <a:off x="1818794" y="2212638"/>
            <a:ext cx="6071961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24"/>
              </a:lnSpc>
              <a:spcBef>
                <a:spcPct val="0"/>
              </a:spcBef>
            </a:pPr>
            <a:r>
              <a:rPr lang="th-TH" sz="4800" b="1" u="sng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นางศิริธร สาหินกอง </a:t>
            </a:r>
          </a:p>
          <a:p>
            <a:pPr algn="ctr">
              <a:lnSpc>
                <a:spcPts val="8424"/>
              </a:lnSpc>
              <a:spcBef>
                <a:spcPct val="0"/>
              </a:spcBef>
            </a:pPr>
            <a:r>
              <a:rPr lang="th-TH" sz="5400" b="1" u="sng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pic>
        <p:nvPicPr>
          <p:cNvPr id="1026" name="Picture 2" descr="oic">
            <a:extLst>
              <a:ext uri="{FF2B5EF4-FFF2-40B4-BE49-F238E27FC236}">
                <a16:creationId xmlns:a16="http://schemas.microsoft.com/office/drawing/2014/main" id="{8D162C37-C8A9-D296-10C6-3B1F785C8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920" y="524016"/>
            <a:ext cx="857855" cy="84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402E0539-6516-8810-32E9-22BBFFE8DDDC}"/>
              </a:ext>
            </a:extLst>
          </p:cNvPr>
          <p:cNvSpPr txBox="1"/>
          <p:nvPr/>
        </p:nvSpPr>
        <p:spPr>
          <a:xfrm>
            <a:off x="3657600" y="3076716"/>
            <a:ext cx="4335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u="sng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หมู่ที่ 7 บ้านเขาจันทร์</a:t>
            </a:r>
            <a:endParaRPr lang="th-TH" sz="2800" dirty="0"/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42779873-0DB4-76E9-CE84-1004FAE8D1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175546"/>
            <a:ext cx="1396365" cy="5791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2190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28000"/>
          </a:blip>
          <a:srcRect l="2462" t="1321" r="27956" b="11328"/>
          <a:stretch>
            <a:fillRect/>
          </a:stretch>
        </p:blipFill>
        <p:spPr>
          <a:xfrm>
            <a:off x="100533" y="0"/>
            <a:ext cx="9704934" cy="685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22593" y="381504"/>
            <a:ext cx="8962354" cy="6094992"/>
            <a:chOff x="0" y="0"/>
            <a:chExt cx="3547640" cy="24126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47640" cy="2412630"/>
            </a:xfrm>
            <a:custGeom>
              <a:avLst/>
              <a:gdLst/>
              <a:ahLst/>
              <a:cxnLst/>
              <a:rect l="l" t="t" r="r" b="b"/>
              <a:pathLst>
                <a:path w="3547640" h="2412630">
                  <a:moveTo>
                    <a:pt x="0" y="0"/>
                  </a:moveTo>
                  <a:lnTo>
                    <a:pt x="3547640" y="0"/>
                  </a:lnTo>
                  <a:lnTo>
                    <a:pt x="3547640" y="2412630"/>
                  </a:lnTo>
                  <a:lnTo>
                    <a:pt x="0" y="241263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>
              <a:solidFill>
                <a:srgbClr val="0D6874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 flipV="1">
            <a:off x="-2142" y="-9398"/>
            <a:ext cx="2431613" cy="234650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673896" y="4692847"/>
            <a:ext cx="2239659" cy="216127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6477000" y="2376246"/>
            <a:ext cx="689495" cy="0"/>
          </a:xfrm>
          <a:prstGeom prst="line">
            <a:avLst/>
          </a:prstGeom>
          <a:ln w="28575" cap="flat">
            <a:solidFill>
              <a:srgbClr val="0D687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>
            <a:off x="2434705" y="2376246"/>
            <a:ext cx="689495" cy="0"/>
          </a:xfrm>
          <a:prstGeom prst="line">
            <a:avLst/>
          </a:prstGeom>
          <a:ln w="28575" cap="flat">
            <a:solidFill>
              <a:srgbClr val="0D687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 rot="-10800000">
            <a:off x="8325460" y="313715"/>
            <a:ext cx="1176116" cy="201461"/>
            <a:chOff x="0" y="0"/>
            <a:chExt cx="1105521" cy="18936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05521" cy="189368"/>
            </a:xfrm>
            <a:custGeom>
              <a:avLst/>
              <a:gdLst/>
              <a:ahLst/>
              <a:cxnLst/>
              <a:rect l="l" t="t" r="r" b="b"/>
              <a:pathLst>
                <a:path w="1105521" h="189368">
                  <a:moveTo>
                    <a:pt x="203200" y="0"/>
                  </a:moveTo>
                  <a:lnTo>
                    <a:pt x="1105521" y="0"/>
                  </a:lnTo>
                  <a:lnTo>
                    <a:pt x="902321" y="189368"/>
                  </a:lnTo>
                  <a:lnTo>
                    <a:pt x="0" y="18936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08149" y="6334861"/>
            <a:ext cx="1176116" cy="201461"/>
            <a:chOff x="0" y="0"/>
            <a:chExt cx="1105521" cy="18936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05521" cy="189368"/>
            </a:xfrm>
            <a:custGeom>
              <a:avLst/>
              <a:gdLst/>
              <a:ahLst/>
              <a:cxnLst/>
              <a:rect l="l" t="t" r="r" b="b"/>
              <a:pathLst>
                <a:path w="1105521" h="189368">
                  <a:moveTo>
                    <a:pt x="203200" y="0"/>
                  </a:moveTo>
                  <a:lnTo>
                    <a:pt x="1105521" y="0"/>
                  </a:lnTo>
                  <a:lnTo>
                    <a:pt x="902321" y="189368"/>
                  </a:lnTo>
                  <a:lnTo>
                    <a:pt x="0" y="18936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grpSp>
        <p:nvGrpSpPr>
          <p:cNvPr id="20" name="Group 20"/>
          <p:cNvGrpSpPr/>
          <p:nvPr/>
        </p:nvGrpSpPr>
        <p:grpSpPr>
          <a:xfrm rot="5400000">
            <a:off x="8807210" y="795465"/>
            <a:ext cx="1176116" cy="212618"/>
            <a:chOff x="0" y="0"/>
            <a:chExt cx="1257605" cy="22734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57605" cy="227349"/>
            </a:xfrm>
            <a:custGeom>
              <a:avLst/>
              <a:gdLst/>
              <a:ahLst/>
              <a:cxnLst/>
              <a:rect l="l" t="t" r="r" b="b"/>
              <a:pathLst>
                <a:path w="1257605" h="227349">
                  <a:moveTo>
                    <a:pt x="1054405" y="0"/>
                  </a:moveTo>
                  <a:lnTo>
                    <a:pt x="0" y="0"/>
                  </a:lnTo>
                  <a:lnTo>
                    <a:pt x="203200" y="227349"/>
                  </a:lnTo>
                  <a:lnTo>
                    <a:pt x="1257605" y="227349"/>
                  </a:lnTo>
                  <a:lnTo>
                    <a:pt x="1054405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grpSp>
        <p:nvGrpSpPr>
          <p:cNvPr id="23" name="Group 23"/>
          <p:cNvGrpSpPr/>
          <p:nvPr/>
        </p:nvGrpSpPr>
        <p:grpSpPr>
          <a:xfrm rot="-5400000">
            <a:off x="-73600" y="5841954"/>
            <a:ext cx="1176116" cy="212618"/>
            <a:chOff x="0" y="0"/>
            <a:chExt cx="1257605" cy="22734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257605" cy="227349"/>
            </a:xfrm>
            <a:custGeom>
              <a:avLst/>
              <a:gdLst/>
              <a:ahLst/>
              <a:cxnLst/>
              <a:rect l="l" t="t" r="r" b="b"/>
              <a:pathLst>
                <a:path w="1257605" h="227349">
                  <a:moveTo>
                    <a:pt x="1054405" y="0"/>
                  </a:moveTo>
                  <a:lnTo>
                    <a:pt x="0" y="0"/>
                  </a:lnTo>
                  <a:lnTo>
                    <a:pt x="203200" y="227349"/>
                  </a:lnTo>
                  <a:lnTo>
                    <a:pt x="1257605" y="227349"/>
                  </a:lnTo>
                  <a:lnTo>
                    <a:pt x="1054405" y="0"/>
                  </a:lnTo>
                  <a:close/>
                </a:path>
              </a:pathLst>
            </a:custGeom>
            <a:solidFill>
              <a:srgbClr val="FFA8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500"/>
            </a:p>
          </p:txBody>
        </p:sp>
      </p:grpSp>
      <p:pic>
        <p:nvPicPr>
          <p:cNvPr id="27" name="Picture 2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055237" y="515176"/>
            <a:ext cx="648527" cy="789449"/>
          </a:xfrm>
          <a:prstGeom prst="rect">
            <a:avLst/>
          </a:prstGeom>
        </p:spPr>
      </p:pic>
      <p:sp>
        <p:nvSpPr>
          <p:cNvPr id="28" name="TextBox 28"/>
          <p:cNvSpPr txBox="1"/>
          <p:nvPr/>
        </p:nvSpPr>
        <p:spPr>
          <a:xfrm>
            <a:off x="1325177" y="1143000"/>
            <a:ext cx="6992361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24"/>
              </a:lnSpc>
              <a:spcBef>
                <a:spcPct val="0"/>
              </a:spcBef>
            </a:pPr>
            <a:r>
              <a:rPr lang="th-TH" sz="5400" b="1" u="sng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องค์การบริหารส่วนตำบลเขาชะเมา</a:t>
            </a:r>
            <a:endParaRPr lang="en-US" sz="5400" b="1" u="sng" dirty="0">
              <a:solidFill>
                <a:schemeClr val="accent2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3071452" y="2190297"/>
            <a:ext cx="3499811" cy="371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00"/>
              </a:lnSpc>
              <a:spcBef>
                <a:spcPct val="0"/>
              </a:spcBef>
            </a:pPr>
            <a:r>
              <a:rPr lang="th-TH" sz="24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ขอมอบเกียรติบัตรฉบับนี้ไว้เพื่อแสดงว่า</a:t>
            </a:r>
            <a:endParaRPr lang="en-US" sz="2400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675384" y="3458051"/>
            <a:ext cx="8320525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th-TH" sz="24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เป็นอาสาสมัครท้องถิ่นรักษ์โลก ต้นแบบด้านการจัดการสิ่งปฏิกูลและมูลฝอย </a:t>
            </a:r>
          </a:p>
          <a:p>
            <a:pPr algn="ctr"/>
            <a:r>
              <a:rPr lang="th-TH" sz="24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และการปกป้องและรักษาทรัพยากรธรรมชาติและสิ่งแวดล้อม ประจำปี พ.ศ. 2568</a:t>
            </a:r>
          </a:p>
          <a:p>
            <a:pPr algn="ctr"/>
            <a:endParaRPr lang="th-TH" sz="2400" dirty="0">
              <a:solidFill>
                <a:srgbClr val="00206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ctr"/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ขอให้มีความสุขความเจริญ และร่วมกันปกป้องและรักษาทรัพยากรธรรมชาติและสิ่งแวดล้อมต่อไป</a:t>
            </a:r>
          </a:p>
          <a:p>
            <a:pPr algn="ctr"/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ให้ไว้ ณ วันที่  17  เดือน  กุมภาพันธ์   พ.ศ. 2568</a:t>
            </a:r>
            <a:endParaRPr lang="en-US" sz="2000" dirty="0">
              <a:solidFill>
                <a:srgbClr val="00206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38" name="TextBox 33">
            <a:extLst>
              <a:ext uri="{FF2B5EF4-FFF2-40B4-BE49-F238E27FC236}">
                <a16:creationId xmlns:a16="http://schemas.microsoft.com/office/drawing/2014/main" id="{265797D1-F9F4-08B0-1830-E855405FB9FB}"/>
              </a:ext>
            </a:extLst>
          </p:cNvPr>
          <p:cNvSpPr txBox="1"/>
          <p:nvPr/>
        </p:nvSpPr>
        <p:spPr>
          <a:xfrm>
            <a:off x="3627683" y="5817042"/>
            <a:ext cx="3194064" cy="5482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97"/>
              </a:lnSpc>
            </a:pPr>
            <a:r>
              <a:rPr lang="th-TH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(นายสมพร พันธ์เฉลิมชัย)</a:t>
            </a:r>
            <a:r>
              <a:rPr lang="en-US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algn="ctr">
              <a:lnSpc>
                <a:spcPts val="2097"/>
              </a:lnSpc>
            </a:pPr>
            <a:r>
              <a:rPr lang="th-TH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นายกองค์การบริหารส่วนตำบลเขาชะเมา</a:t>
            </a:r>
            <a:r>
              <a:rPr lang="en-US" sz="20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               </a:t>
            </a:r>
            <a:endParaRPr lang="th-TH" sz="2000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8" name="Picture 12">
            <a:extLst>
              <a:ext uri="{FF2B5EF4-FFF2-40B4-BE49-F238E27FC236}">
                <a16:creationId xmlns:a16="http://schemas.microsoft.com/office/drawing/2014/main" id="{FABD6B09-0C70-B725-7ABF-E50AFF5ACD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796481" y="4314549"/>
            <a:ext cx="2313038" cy="105051"/>
          </a:xfrm>
          <a:prstGeom prst="rect">
            <a:avLst/>
          </a:prstGeom>
        </p:spPr>
      </p:pic>
      <p:sp>
        <p:nvSpPr>
          <p:cNvPr id="13" name="วงรี 12">
            <a:extLst>
              <a:ext uri="{FF2B5EF4-FFF2-40B4-BE49-F238E27FC236}">
                <a16:creationId xmlns:a16="http://schemas.microsoft.com/office/drawing/2014/main" id="{87F7CD81-353D-CA8D-FFEE-1340D9EF1D33}"/>
              </a:ext>
            </a:extLst>
          </p:cNvPr>
          <p:cNvSpPr/>
          <p:nvPr/>
        </p:nvSpPr>
        <p:spPr>
          <a:xfrm>
            <a:off x="4023022" y="565031"/>
            <a:ext cx="783269" cy="73959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ตราอปท.</a:t>
            </a:r>
            <a:endParaRPr lang="en-US" sz="1400" b="1" dirty="0">
              <a:solidFill>
                <a:sysClr val="windowText" lastClr="0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" name="TextBox 28">
            <a:extLst>
              <a:ext uri="{FF2B5EF4-FFF2-40B4-BE49-F238E27FC236}">
                <a16:creationId xmlns:a16="http://schemas.microsoft.com/office/drawing/2014/main" id="{685C19AF-7A2D-64AE-4FDB-6158375C7580}"/>
              </a:ext>
            </a:extLst>
          </p:cNvPr>
          <p:cNvSpPr txBox="1"/>
          <p:nvPr/>
        </p:nvSpPr>
        <p:spPr>
          <a:xfrm>
            <a:off x="1818794" y="2212638"/>
            <a:ext cx="6071961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24"/>
              </a:lnSpc>
              <a:spcBef>
                <a:spcPct val="0"/>
              </a:spcBef>
            </a:pPr>
            <a:r>
              <a:rPr lang="th-TH" sz="4800" b="1" u="sng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นางสุวิภา ผุยศรี </a:t>
            </a:r>
          </a:p>
          <a:p>
            <a:pPr algn="ctr">
              <a:lnSpc>
                <a:spcPts val="8424"/>
              </a:lnSpc>
              <a:spcBef>
                <a:spcPct val="0"/>
              </a:spcBef>
            </a:pPr>
            <a:r>
              <a:rPr lang="th-TH" sz="5400" b="1" u="sng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pic>
        <p:nvPicPr>
          <p:cNvPr id="1026" name="Picture 2" descr="oic">
            <a:extLst>
              <a:ext uri="{FF2B5EF4-FFF2-40B4-BE49-F238E27FC236}">
                <a16:creationId xmlns:a16="http://schemas.microsoft.com/office/drawing/2014/main" id="{8D162C37-C8A9-D296-10C6-3B1F785C8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920" y="524016"/>
            <a:ext cx="857855" cy="84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402E0539-6516-8810-32E9-22BBFFE8DDDC}"/>
              </a:ext>
            </a:extLst>
          </p:cNvPr>
          <p:cNvSpPr txBox="1"/>
          <p:nvPr/>
        </p:nvSpPr>
        <p:spPr>
          <a:xfrm>
            <a:off x="3657600" y="3076716"/>
            <a:ext cx="4335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u="sng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หมู่ที่ 8 บ้านห้อยหัว</a:t>
            </a:r>
            <a:endParaRPr lang="th-TH" sz="2800" dirty="0"/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0A21DF85-EEC5-1D35-9070-19E46E3B0B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532" y="5198456"/>
            <a:ext cx="1396365" cy="5791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1676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761</Words>
  <Application>Microsoft Office PowerPoint</Application>
  <PresentationFormat>กระดาษ A4 (210x297 มม.)</PresentationFormat>
  <Paragraphs>104</Paragraphs>
  <Slides>8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8</vt:i4>
      </vt:variant>
    </vt:vector>
  </HeadingPairs>
  <TitlesOfParts>
    <vt:vector size="13" baseType="lpstr">
      <vt:lpstr>TH SarabunPSK</vt:lpstr>
      <vt:lpstr>Calibri</vt:lpstr>
      <vt:lpstr>TH SarabunIT๙</vt:lpstr>
      <vt:lpstr>Arial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Teal Modern Business Certificate</dc:title>
  <dc:creator>Admin</dc:creator>
  <cp:lastModifiedBy>ADmin</cp:lastModifiedBy>
  <cp:revision>52</cp:revision>
  <cp:lastPrinted>2026-05-21T07:10:05Z</cp:lastPrinted>
  <dcterms:created xsi:type="dcterms:W3CDTF">2006-08-16T00:00:00Z</dcterms:created>
  <dcterms:modified xsi:type="dcterms:W3CDTF">2026-05-21T08:04:59Z</dcterms:modified>
  <dc:identifier>DAFjzFTKIiU</dc:identifier>
</cp:coreProperties>
</file>